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1"/>
  </p:notesMasterIdLst>
  <p:handoutMasterIdLst>
    <p:handoutMasterId r:id="rId22"/>
  </p:handoutMasterIdLst>
  <p:sldIdLst>
    <p:sldId id="256" r:id="rId5"/>
    <p:sldId id="279" r:id="rId6"/>
    <p:sldId id="258" r:id="rId7"/>
    <p:sldId id="259" r:id="rId8"/>
    <p:sldId id="280" r:id="rId9"/>
    <p:sldId id="260" r:id="rId10"/>
    <p:sldId id="278" r:id="rId11"/>
    <p:sldId id="268" r:id="rId12"/>
    <p:sldId id="281" r:id="rId13"/>
    <p:sldId id="282" r:id="rId14"/>
    <p:sldId id="283" r:id="rId15"/>
    <p:sldId id="284" r:id="rId16"/>
    <p:sldId id="285" r:id="rId17"/>
    <p:sldId id="287" r:id="rId18"/>
    <p:sldId id="275"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9" autoAdjust="0"/>
    <p:restoredTop sz="94641" autoAdjust="0"/>
  </p:normalViewPr>
  <p:slideViewPr>
    <p:cSldViewPr snapToGrid="0">
      <p:cViewPr varScale="1">
        <p:scale>
          <a:sx n="62" d="100"/>
          <a:sy n="62" d="100"/>
        </p:scale>
        <p:origin x="804" y="5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746EA8-F7BF-434A-97BE-494D7297293D}" type="doc">
      <dgm:prSet loTypeId="urn:microsoft.com/office/officeart/2005/8/layout/hProcess9" loCatId="process" qsTypeId="urn:microsoft.com/office/officeart/2005/8/quickstyle/simple1" qsCatId="simple" csTypeId="urn:microsoft.com/office/officeart/2005/8/colors/accent1_2" csCatId="accent1" phldr="1"/>
      <dgm:spPr/>
    </dgm:pt>
    <dgm:pt modelId="{FD7C3804-6D1C-48AD-913C-56ED949EC728}">
      <dgm:prSet phldrT="[Text]" custT="1"/>
      <dgm:spPr/>
      <dgm:t>
        <a:bodyPr/>
        <a:lstStyle/>
        <a:p>
          <a:r>
            <a:rPr lang="en-US" sz="1800" dirty="0"/>
            <a:t>Dataset Selection &amp; Injection to HDFS</a:t>
          </a:r>
        </a:p>
      </dgm:t>
    </dgm:pt>
    <dgm:pt modelId="{E6CCAA21-1D84-4E3C-A109-F7C098129750}" type="parTrans" cxnId="{79AD0111-39A7-424F-A5CE-6E3378945FD6}">
      <dgm:prSet/>
      <dgm:spPr/>
      <dgm:t>
        <a:bodyPr/>
        <a:lstStyle/>
        <a:p>
          <a:endParaRPr lang="en-US" sz="1400"/>
        </a:p>
      </dgm:t>
    </dgm:pt>
    <dgm:pt modelId="{7B85B411-2AC1-41DE-B08E-025FC67BCA1A}" type="sibTrans" cxnId="{79AD0111-39A7-424F-A5CE-6E3378945FD6}">
      <dgm:prSet/>
      <dgm:spPr/>
      <dgm:t>
        <a:bodyPr/>
        <a:lstStyle/>
        <a:p>
          <a:endParaRPr lang="en-US" sz="1400"/>
        </a:p>
      </dgm:t>
    </dgm:pt>
    <dgm:pt modelId="{F107224F-440C-46A5-AA87-EA6AC5E96D76}">
      <dgm:prSet phldrT="[Text]" custT="1"/>
      <dgm:spPr/>
      <dgm:t>
        <a:bodyPr/>
        <a:lstStyle/>
        <a:p>
          <a:r>
            <a:rPr lang="en-US" sz="1800" dirty="0"/>
            <a:t>Hive Table Creation</a:t>
          </a:r>
        </a:p>
      </dgm:t>
    </dgm:pt>
    <dgm:pt modelId="{2DB83498-9F51-438C-9618-853C2FB5BD17}" type="parTrans" cxnId="{7634C8B4-8858-45F8-8248-E0ABD694CA00}">
      <dgm:prSet/>
      <dgm:spPr/>
      <dgm:t>
        <a:bodyPr/>
        <a:lstStyle/>
        <a:p>
          <a:endParaRPr lang="en-US" sz="1400"/>
        </a:p>
      </dgm:t>
    </dgm:pt>
    <dgm:pt modelId="{13E3DE38-0124-48D7-95C0-F0C8C904125E}" type="sibTrans" cxnId="{7634C8B4-8858-45F8-8248-E0ABD694CA00}">
      <dgm:prSet/>
      <dgm:spPr/>
      <dgm:t>
        <a:bodyPr/>
        <a:lstStyle/>
        <a:p>
          <a:endParaRPr lang="en-US" sz="1400"/>
        </a:p>
      </dgm:t>
    </dgm:pt>
    <dgm:pt modelId="{F9EBBF89-64CC-437B-B558-EEEA9BE48CA8}">
      <dgm:prSet phldrT="[Text]" custT="1"/>
      <dgm:spPr/>
      <dgm:t>
        <a:bodyPr/>
        <a:lstStyle/>
        <a:p>
          <a:r>
            <a:rPr lang="en-US" sz="1800" dirty="0"/>
            <a:t>Data Cleaning</a:t>
          </a:r>
        </a:p>
      </dgm:t>
    </dgm:pt>
    <dgm:pt modelId="{FFAE242E-CB56-40C2-88A5-1FBC90112E9C}" type="parTrans" cxnId="{29DCE536-4F1B-4A2B-AE28-2C97A894407E}">
      <dgm:prSet/>
      <dgm:spPr/>
      <dgm:t>
        <a:bodyPr/>
        <a:lstStyle/>
        <a:p>
          <a:endParaRPr lang="en-US" sz="1400"/>
        </a:p>
      </dgm:t>
    </dgm:pt>
    <dgm:pt modelId="{052D334C-945B-482F-AAA1-5270FEBE6153}" type="sibTrans" cxnId="{29DCE536-4F1B-4A2B-AE28-2C97A894407E}">
      <dgm:prSet/>
      <dgm:spPr/>
      <dgm:t>
        <a:bodyPr/>
        <a:lstStyle/>
        <a:p>
          <a:endParaRPr lang="en-US" sz="1400"/>
        </a:p>
      </dgm:t>
    </dgm:pt>
    <dgm:pt modelId="{28734704-2A9E-430B-BF18-4AE03673424B}">
      <dgm:prSet phldrT="[Text]" custT="1"/>
      <dgm:spPr/>
      <dgm:t>
        <a:bodyPr/>
        <a:lstStyle/>
        <a:p>
          <a:r>
            <a:rPr lang="en-US" sz="1800" dirty="0"/>
            <a:t>Data Analysis</a:t>
          </a:r>
        </a:p>
      </dgm:t>
    </dgm:pt>
    <dgm:pt modelId="{DF624B83-A1A3-48D1-A533-19AF6FCB540C}" type="parTrans" cxnId="{4C99D252-6DC0-4A96-ADB4-6A655910B739}">
      <dgm:prSet/>
      <dgm:spPr/>
      <dgm:t>
        <a:bodyPr/>
        <a:lstStyle/>
        <a:p>
          <a:endParaRPr lang="en-US" sz="1400"/>
        </a:p>
      </dgm:t>
    </dgm:pt>
    <dgm:pt modelId="{CBE87285-CBB7-4167-BF3A-7A8E51B3B414}" type="sibTrans" cxnId="{4C99D252-6DC0-4A96-ADB4-6A655910B739}">
      <dgm:prSet/>
      <dgm:spPr/>
      <dgm:t>
        <a:bodyPr/>
        <a:lstStyle/>
        <a:p>
          <a:endParaRPr lang="en-US" sz="1400"/>
        </a:p>
      </dgm:t>
    </dgm:pt>
    <dgm:pt modelId="{9DA280C1-29FA-43E7-BB4E-B6A623C51C13}">
      <dgm:prSet phldrT="[Text]" custT="1"/>
      <dgm:spPr/>
      <dgm:t>
        <a:bodyPr/>
        <a:lstStyle/>
        <a:p>
          <a:r>
            <a:rPr lang="en-US" sz="1800" dirty="0"/>
            <a:t>Export Results</a:t>
          </a:r>
        </a:p>
      </dgm:t>
    </dgm:pt>
    <dgm:pt modelId="{8F742E48-65DB-4538-A544-FB6136974AAA}" type="parTrans" cxnId="{011F4255-EEE4-4F8E-82B5-59FBF49F335F}">
      <dgm:prSet/>
      <dgm:spPr/>
      <dgm:t>
        <a:bodyPr/>
        <a:lstStyle/>
        <a:p>
          <a:endParaRPr lang="en-US" sz="1400"/>
        </a:p>
      </dgm:t>
    </dgm:pt>
    <dgm:pt modelId="{B4FB5BB5-3186-42CB-A973-D47B059123C5}" type="sibTrans" cxnId="{011F4255-EEE4-4F8E-82B5-59FBF49F335F}">
      <dgm:prSet/>
      <dgm:spPr/>
      <dgm:t>
        <a:bodyPr/>
        <a:lstStyle/>
        <a:p>
          <a:endParaRPr lang="en-US" sz="1400"/>
        </a:p>
      </dgm:t>
    </dgm:pt>
    <dgm:pt modelId="{2F3B2D51-957B-4C3F-B626-015B0433ABC4}">
      <dgm:prSet phldrT="[Text]" custT="1"/>
      <dgm:spPr/>
      <dgm:t>
        <a:bodyPr/>
        <a:lstStyle/>
        <a:p>
          <a:r>
            <a:rPr lang="en-US" sz="1800" dirty="0"/>
            <a:t>Data Visualization</a:t>
          </a:r>
        </a:p>
      </dgm:t>
    </dgm:pt>
    <dgm:pt modelId="{C2A3DEF8-C4D1-42AA-8A68-065ACCAF3260}" type="parTrans" cxnId="{EF250115-F975-44D1-ABDA-4C2C3B0CB75F}">
      <dgm:prSet/>
      <dgm:spPr/>
      <dgm:t>
        <a:bodyPr/>
        <a:lstStyle/>
        <a:p>
          <a:endParaRPr lang="en-US" sz="1400"/>
        </a:p>
      </dgm:t>
    </dgm:pt>
    <dgm:pt modelId="{E00D83FA-2261-441A-B3C8-44263A85E36F}" type="sibTrans" cxnId="{EF250115-F975-44D1-ABDA-4C2C3B0CB75F}">
      <dgm:prSet/>
      <dgm:spPr/>
      <dgm:t>
        <a:bodyPr/>
        <a:lstStyle/>
        <a:p>
          <a:endParaRPr lang="en-US" sz="1400"/>
        </a:p>
      </dgm:t>
    </dgm:pt>
    <dgm:pt modelId="{CBBF8DF8-26C4-41CD-9C4E-3012837770BB}">
      <dgm:prSet phldrT="[Text]" custT="1"/>
      <dgm:spPr/>
      <dgm:t>
        <a:bodyPr/>
        <a:lstStyle/>
        <a:p>
          <a:r>
            <a:rPr lang="en-US" sz="1800" dirty="0"/>
            <a:t>Conclusion</a:t>
          </a:r>
        </a:p>
      </dgm:t>
    </dgm:pt>
    <dgm:pt modelId="{99BF7FDD-6060-4F66-8A8E-11F77E274825}" type="parTrans" cxnId="{94B5A166-63B3-4C67-A9B7-3C985C5A7538}">
      <dgm:prSet/>
      <dgm:spPr/>
      <dgm:t>
        <a:bodyPr/>
        <a:lstStyle/>
        <a:p>
          <a:endParaRPr lang="en-US"/>
        </a:p>
      </dgm:t>
    </dgm:pt>
    <dgm:pt modelId="{D7A974DE-CAE3-468C-94C7-9B57F286F84E}" type="sibTrans" cxnId="{94B5A166-63B3-4C67-A9B7-3C985C5A7538}">
      <dgm:prSet/>
      <dgm:spPr/>
      <dgm:t>
        <a:bodyPr/>
        <a:lstStyle/>
        <a:p>
          <a:endParaRPr lang="en-US"/>
        </a:p>
      </dgm:t>
    </dgm:pt>
    <dgm:pt modelId="{186DD225-B33B-4C11-87BB-858F40419C79}" type="pres">
      <dgm:prSet presAssocID="{F6746EA8-F7BF-434A-97BE-494D7297293D}" presName="CompostProcess" presStyleCnt="0">
        <dgm:presLayoutVars>
          <dgm:dir/>
          <dgm:resizeHandles val="exact"/>
        </dgm:presLayoutVars>
      </dgm:prSet>
      <dgm:spPr/>
    </dgm:pt>
    <dgm:pt modelId="{EF324C2E-A831-4634-B9AE-4096C6572F58}" type="pres">
      <dgm:prSet presAssocID="{F6746EA8-F7BF-434A-97BE-494D7297293D}" presName="arrow" presStyleLbl="bgShp" presStyleIdx="0" presStyleCnt="1"/>
      <dgm:spPr/>
    </dgm:pt>
    <dgm:pt modelId="{490A6C11-70DF-479E-A7CA-6FB72EF4E1BA}" type="pres">
      <dgm:prSet presAssocID="{F6746EA8-F7BF-434A-97BE-494D7297293D}" presName="linearProcess" presStyleCnt="0"/>
      <dgm:spPr/>
    </dgm:pt>
    <dgm:pt modelId="{0E379AF5-DE01-4CDD-B67E-23221334FAB6}" type="pres">
      <dgm:prSet presAssocID="{FD7C3804-6D1C-48AD-913C-56ED949EC728}" presName="textNode" presStyleLbl="node1" presStyleIdx="0" presStyleCnt="7">
        <dgm:presLayoutVars>
          <dgm:bulletEnabled val="1"/>
        </dgm:presLayoutVars>
      </dgm:prSet>
      <dgm:spPr/>
    </dgm:pt>
    <dgm:pt modelId="{BBFDFFA4-194D-4E80-9F47-C8A07B357FBF}" type="pres">
      <dgm:prSet presAssocID="{7B85B411-2AC1-41DE-B08E-025FC67BCA1A}" presName="sibTrans" presStyleCnt="0"/>
      <dgm:spPr/>
    </dgm:pt>
    <dgm:pt modelId="{37621896-A2D2-4412-AFDC-28C451C42805}" type="pres">
      <dgm:prSet presAssocID="{F107224F-440C-46A5-AA87-EA6AC5E96D76}" presName="textNode" presStyleLbl="node1" presStyleIdx="1" presStyleCnt="7">
        <dgm:presLayoutVars>
          <dgm:bulletEnabled val="1"/>
        </dgm:presLayoutVars>
      </dgm:prSet>
      <dgm:spPr/>
    </dgm:pt>
    <dgm:pt modelId="{A744363C-6C8D-4B65-8AE2-CD035D66E1C4}" type="pres">
      <dgm:prSet presAssocID="{13E3DE38-0124-48D7-95C0-F0C8C904125E}" presName="sibTrans" presStyleCnt="0"/>
      <dgm:spPr/>
    </dgm:pt>
    <dgm:pt modelId="{F95F759A-10EF-4DA9-A6C5-268DF40BD804}" type="pres">
      <dgm:prSet presAssocID="{F9EBBF89-64CC-437B-B558-EEEA9BE48CA8}" presName="textNode" presStyleLbl="node1" presStyleIdx="2" presStyleCnt="7">
        <dgm:presLayoutVars>
          <dgm:bulletEnabled val="1"/>
        </dgm:presLayoutVars>
      </dgm:prSet>
      <dgm:spPr/>
    </dgm:pt>
    <dgm:pt modelId="{F4593A7A-5C44-4D83-B2A3-6FE4EEAAA681}" type="pres">
      <dgm:prSet presAssocID="{052D334C-945B-482F-AAA1-5270FEBE6153}" presName="sibTrans" presStyleCnt="0"/>
      <dgm:spPr/>
    </dgm:pt>
    <dgm:pt modelId="{178AE9C0-AAE4-4C16-9DB3-00BA913F8D4C}" type="pres">
      <dgm:prSet presAssocID="{28734704-2A9E-430B-BF18-4AE03673424B}" presName="textNode" presStyleLbl="node1" presStyleIdx="3" presStyleCnt="7">
        <dgm:presLayoutVars>
          <dgm:bulletEnabled val="1"/>
        </dgm:presLayoutVars>
      </dgm:prSet>
      <dgm:spPr/>
    </dgm:pt>
    <dgm:pt modelId="{3CB20565-9058-4F40-89C2-991F56C32D79}" type="pres">
      <dgm:prSet presAssocID="{CBE87285-CBB7-4167-BF3A-7A8E51B3B414}" presName="sibTrans" presStyleCnt="0"/>
      <dgm:spPr/>
    </dgm:pt>
    <dgm:pt modelId="{A4B85D33-EC5B-41BE-9889-B4A05D36359E}" type="pres">
      <dgm:prSet presAssocID="{9DA280C1-29FA-43E7-BB4E-B6A623C51C13}" presName="textNode" presStyleLbl="node1" presStyleIdx="4" presStyleCnt="7">
        <dgm:presLayoutVars>
          <dgm:bulletEnabled val="1"/>
        </dgm:presLayoutVars>
      </dgm:prSet>
      <dgm:spPr/>
    </dgm:pt>
    <dgm:pt modelId="{2087BFD0-30CF-40E5-8B8A-98B4A90EE855}" type="pres">
      <dgm:prSet presAssocID="{B4FB5BB5-3186-42CB-A973-D47B059123C5}" presName="sibTrans" presStyleCnt="0"/>
      <dgm:spPr/>
    </dgm:pt>
    <dgm:pt modelId="{FCA003DE-C60D-489C-B82B-9BA644931775}" type="pres">
      <dgm:prSet presAssocID="{2F3B2D51-957B-4C3F-B626-015B0433ABC4}" presName="textNode" presStyleLbl="node1" presStyleIdx="5" presStyleCnt="7" custScaleX="118405">
        <dgm:presLayoutVars>
          <dgm:bulletEnabled val="1"/>
        </dgm:presLayoutVars>
      </dgm:prSet>
      <dgm:spPr/>
    </dgm:pt>
    <dgm:pt modelId="{5591AD82-B2D3-4E3F-BFA4-1899D8AB5828}" type="pres">
      <dgm:prSet presAssocID="{E00D83FA-2261-441A-B3C8-44263A85E36F}" presName="sibTrans" presStyleCnt="0"/>
      <dgm:spPr/>
    </dgm:pt>
    <dgm:pt modelId="{6C660210-B73D-4690-A30D-6D317C76EDBB}" type="pres">
      <dgm:prSet presAssocID="{CBBF8DF8-26C4-41CD-9C4E-3012837770BB}" presName="textNode" presStyleLbl="node1" presStyleIdx="6" presStyleCnt="7" custScaleX="120865">
        <dgm:presLayoutVars>
          <dgm:bulletEnabled val="1"/>
        </dgm:presLayoutVars>
      </dgm:prSet>
      <dgm:spPr/>
    </dgm:pt>
  </dgm:ptLst>
  <dgm:cxnLst>
    <dgm:cxn modelId="{79AD0111-39A7-424F-A5CE-6E3378945FD6}" srcId="{F6746EA8-F7BF-434A-97BE-494D7297293D}" destId="{FD7C3804-6D1C-48AD-913C-56ED949EC728}" srcOrd="0" destOrd="0" parTransId="{E6CCAA21-1D84-4E3C-A109-F7C098129750}" sibTransId="{7B85B411-2AC1-41DE-B08E-025FC67BCA1A}"/>
    <dgm:cxn modelId="{EF250115-F975-44D1-ABDA-4C2C3B0CB75F}" srcId="{F6746EA8-F7BF-434A-97BE-494D7297293D}" destId="{2F3B2D51-957B-4C3F-B626-015B0433ABC4}" srcOrd="5" destOrd="0" parTransId="{C2A3DEF8-C4D1-42AA-8A68-065ACCAF3260}" sibTransId="{E00D83FA-2261-441A-B3C8-44263A85E36F}"/>
    <dgm:cxn modelId="{29DCE536-4F1B-4A2B-AE28-2C97A894407E}" srcId="{F6746EA8-F7BF-434A-97BE-494D7297293D}" destId="{F9EBBF89-64CC-437B-B558-EEEA9BE48CA8}" srcOrd="2" destOrd="0" parTransId="{FFAE242E-CB56-40C2-88A5-1FBC90112E9C}" sibTransId="{052D334C-945B-482F-AAA1-5270FEBE6153}"/>
    <dgm:cxn modelId="{AC46483F-D389-4340-AE3A-19326E792897}" type="presOf" srcId="{CBBF8DF8-26C4-41CD-9C4E-3012837770BB}" destId="{6C660210-B73D-4690-A30D-6D317C76EDBB}" srcOrd="0" destOrd="0" presId="urn:microsoft.com/office/officeart/2005/8/layout/hProcess9"/>
    <dgm:cxn modelId="{94B5A166-63B3-4C67-A9B7-3C985C5A7538}" srcId="{F6746EA8-F7BF-434A-97BE-494D7297293D}" destId="{CBBF8DF8-26C4-41CD-9C4E-3012837770BB}" srcOrd="6" destOrd="0" parTransId="{99BF7FDD-6060-4F66-8A8E-11F77E274825}" sibTransId="{D7A974DE-CAE3-468C-94C7-9B57F286F84E}"/>
    <dgm:cxn modelId="{4C99D252-6DC0-4A96-ADB4-6A655910B739}" srcId="{F6746EA8-F7BF-434A-97BE-494D7297293D}" destId="{28734704-2A9E-430B-BF18-4AE03673424B}" srcOrd="3" destOrd="0" parTransId="{DF624B83-A1A3-48D1-A533-19AF6FCB540C}" sibTransId="{CBE87285-CBB7-4167-BF3A-7A8E51B3B414}"/>
    <dgm:cxn modelId="{011F4255-EEE4-4F8E-82B5-59FBF49F335F}" srcId="{F6746EA8-F7BF-434A-97BE-494D7297293D}" destId="{9DA280C1-29FA-43E7-BB4E-B6A623C51C13}" srcOrd="4" destOrd="0" parTransId="{8F742E48-65DB-4538-A544-FB6136974AAA}" sibTransId="{B4FB5BB5-3186-42CB-A973-D47B059123C5}"/>
    <dgm:cxn modelId="{95EA497B-F5EB-4EEF-A2BB-DFF857CAF6BB}" type="presOf" srcId="{9DA280C1-29FA-43E7-BB4E-B6A623C51C13}" destId="{A4B85D33-EC5B-41BE-9889-B4A05D36359E}" srcOrd="0" destOrd="0" presId="urn:microsoft.com/office/officeart/2005/8/layout/hProcess9"/>
    <dgm:cxn modelId="{A7EB547E-9908-4A47-9860-C9961793648B}" type="presOf" srcId="{2F3B2D51-957B-4C3F-B626-015B0433ABC4}" destId="{FCA003DE-C60D-489C-B82B-9BA644931775}" srcOrd="0" destOrd="0" presId="urn:microsoft.com/office/officeart/2005/8/layout/hProcess9"/>
    <dgm:cxn modelId="{2127F383-AA99-4981-8B5E-EAADA8C03FED}" type="presOf" srcId="{F9EBBF89-64CC-437B-B558-EEEA9BE48CA8}" destId="{F95F759A-10EF-4DA9-A6C5-268DF40BD804}" srcOrd="0" destOrd="0" presId="urn:microsoft.com/office/officeart/2005/8/layout/hProcess9"/>
    <dgm:cxn modelId="{DCDE5CA0-84F8-45C4-B324-27D4BA9E85E2}" type="presOf" srcId="{F6746EA8-F7BF-434A-97BE-494D7297293D}" destId="{186DD225-B33B-4C11-87BB-858F40419C79}" srcOrd="0" destOrd="0" presId="urn:microsoft.com/office/officeart/2005/8/layout/hProcess9"/>
    <dgm:cxn modelId="{199F86A4-D8FC-4121-AE80-695AC035C780}" type="presOf" srcId="{F107224F-440C-46A5-AA87-EA6AC5E96D76}" destId="{37621896-A2D2-4412-AFDC-28C451C42805}" srcOrd="0" destOrd="0" presId="urn:microsoft.com/office/officeart/2005/8/layout/hProcess9"/>
    <dgm:cxn modelId="{7634C8B4-8858-45F8-8248-E0ABD694CA00}" srcId="{F6746EA8-F7BF-434A-97BE-494D7297293D}" destId="{F107224F-440C-46A5-AA87-EA6AC5E96D76}" srcOrd="1" destOrd="0" parTransId="{2DB83498-9F51-438C-9618-853C2FB5BD17}" sibTransId="{13E3DE38-0124-48D7-95C0-F0C8C904125E}"/>
    <dgm:cxn modelId="{42742FC7-552A-4C4A-9B5C-300DBAB0CBF8}" type="presOf" srcId="{28734704-2A9E-430B-BF18-4AE03673424B}" destId="{178AE9C0-AAE4-4C16-9DB3-00BA913F8D4C}" srcOrd="0" destOrd="0" presId="urn:microsoft.com/office/officeart/2005/8/layout/hProcess9"/>
    <dgm:cxn modelId="{8C401EDD-26F6-4ECA-80BB-8090FFF4BD61}" type="presOf" srcId="{FD7C3804-6D1C-48AD-913C-56ED949EC728}" destId="{0E379AF5-DE01-4CDD-B67E-23221334FAB6}" srcOrd="0" destOrd="0" presId="urn:microsoft.com/office/officeart/2005/8/layout/hProcess9"/>
    <dgm:cxn modelId="{D87B6E38-BAC1-4CED-B1AB-DB13F0B94122}" type="presParOf" srcId="{186DD225-B33B-4C11-87BB-858F40419C79}" destId="{EF324C2E-A831-4634-B9AE-4096C6572F58}" srcOrd="0" destOrd="0" presId="urn:microsoft.com/office/officeart/2005/8/layout/hProcess9"/>
    <dgm:cxn modelId="{15787EEF-4F0E-4C86-A7A8-D35AD8DC014F}" type="presParOf" srcId="{186DD225-B33B-4C11-87BB-858F40419C79}" destId="{490A6C11-70DF-479E-A7CA-6FB72EF4E1BA}" srcOrd="1" destOrd="0" presId="urn:microsoft.com/office/officeart/2005/8/layout/hProcess9"/>
    <dgm:cxn modelId="{371AC5B5-660E-40B2-B823-95243A916622}" type="presParOf" srcId="{490A6C11-70DF-479E-A7CA-6FB72EF4E1BA}" destId="{0E379AF5-DE01-4CDD-B67E-23221334FAB6}" srcOrd="0" destOrd="0" presId="urn:microsoft.com/office/officeart/2005/8/layout/hProcess9"/>
    <dgm:cxn modelId="{A7BAA206-EF57-46AF-B2CC-97EB30BEBC51}" type="presParOf" srcId="{490A6C11-70DF-479E-A7CA-6FB72EF4E1BA}" destId="{BBFDFFA4-194D-4E80-9F47-C8A07B357FBF}" srcOrd="1" destOrd="0" presId="urn:microsoft.com/office/officeart/2005/8/layout/hProcess9"/>
    <dgm:cxn modelId="{E54352B2-3A09-480F-939E-F27FAA6063EE}" type="presParOf" srcId="{490A6C11-70DF-479E-A7CA-6FB72EF4E1BA}" destId="{37621896-A2D2-4412-AFDC-28C451C42805}" srcOrd="2" destOrd="0" presId="urn:microsoft.com/office/officeart/2005/8/layout/hProcess9"/>
    <dgm:cxn modelId="{804635E0-D382-42D2-BB04-CD8C32C1A634}" type="presParOf" srcId="{490A6C11-70DF-479E-A7CA-6FB72EF4E1BA}" destId="{A744363C-6C8D-4B65-8AE2-CD035D66E1C4}" srcOrd="3" destOrd="0" presId="urn:microsoft.com/office/officeart/2005/8/layout/hProcess9"/>
    <dgm:cxn modelId="{7E4BE26D-7AA7-48DE-878F-B70E9EE70F68}" type="presParOf" srcId="{490A6C11-70DF-479E-A7CA-6FB72EF4E1BA}" destId="{F95F759A-10EF-4DA9-A6C5-268DF40BD804}" srcOrd="4" destOrd="0" presId="urn:microsoft.com/office/officeart/2005/8/layout/hProcess9"/>
    <dgm:cxn modelId="{0D57DD5F-0B92-4FD6-838C-4CC3FBFF040F}" type="presParOf" srcId="{490A6C11-70DF-479E-A7CA-6FB72EF4E1BA}" destId="{F4593A7A-5C44-4D83-B2A3-6FE4EEAAA681}" srcOrd="5" destOrd="0" presId="urn:microsoft.com/office/officeart/2005/8/layout/hProcess9"/>
    <dgm:cxn modelId="{E689D032-225F-4229-9602-AF5586E94160}" type="presParOf" srcId="{490A6C11-70DF-479E-A7CA-6FB72EF4E1BA}" destId="{178AE9C0-AAE4-4C16-9DB3-00BA913F8D4C}" srcOrd="6" destOrd="0" presId="urn:microsoft.com/office/officeart/2005/8/layout/hProcess9"/>
    <dgm:cxn modelId="{82338462-54F7-42FB-B49B-E7E2C9ECA683}" type="presParOf" srcId="{490A6C11-70DF-479E-A7CA-6FB72EF4E1BA}" destId="{3CB20565-9058-4F40-89C2-991F56C32D79}" srcOrd="7" destOrd="0" presId="urn:microsoft.com/office/officeart/2005/8/layout/hProcess9"/>
    <dgm:cxn modelId="{D9632289-C47D-4331-BF3A-3EC57E0C37BA}" type="presParOf" srcId="{490A6C11-70DF-479E-A7CA-6FB72EF4E1BA}" destId="{A4B85D33-EC5B-41BE-9889-B4A05D36359E}" srcOrd="8" destOrd="0" presId="urn:microsoft.com/office/officeart/2005/8/layout/hProcess9"/>
    <dgm:cxn modelId="{C642D7E2-E29D-48F7-BEC5-B2D548CB2023}" type="presParOf" srcId="{490A6C11-70DF-479E-A7CA-6FB72EF4E1BA}" destId="{2087BFD0-30CF-40E5-8B8A-98B4A90EE855}" srcOrd="9" destOrd="0" presId="urn:microsoft.com/office/officeart/2005/8/layout/hProcess9"/>
    <dgm:cxn modelId="{8E328CFA-3EF3-4737-8158-94801FED9377}" type="presParOf" srcId="{490A6C11-70DF-479E-A7CA-6FB72EF4E1BA}" destId="{FCA003DE-C60D-489C-B82B-9BA644931775}" srcOrd="10" destOrd="0" presId="urn:microsoft.com/office/officeart/2005/8/layout/hProcess9"/>
    <dgm:cxn modelId="{5777CE14-AC99-47E4-B01F-E9CE60D2EA7A}" type="presParOf" srcId="{490A6C11-70DF-479E-A7CA-6FB72EF4E1BA}" destId="{5591AD82-B2D3-4E3F-BFA4-1899D8AB5828}" srcOrd="11" destOrd="0" presId="urn:microsoft.com/office/officeart/2005/8/layout/hProcess9"/>
    <dgm:cxn modelId="{FDF28CAA-72BE-4840-9092-C4399A72ACE1}" type="presParOf" srcId="{490A6C11-70DF-479E-A7CA-6FB72EF4E1BA}" destId="{6C660210-B73D-4690-A30D-6D317C76EDBB}"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324C2E-A831-4634-B9AE-4096C6572F58}">
      <dsp:nvSpPr>
        <dsp:cNvPr id="0" name=""/>
        <dsp:cNvSpPr/>
      </dsp:nvSpPr>
      <dsp:spPr>
        <a:xfrm>
          <a:off x="831603" y="0"/>
          <a:ext cx="9424837" cy="385281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379AF5-DE01-4CDD-B67E-23221334FAB6}">
      <dsp:nvSpPr>
        <dsp:cNvPr id="0" name=""/>
        <dsp:cNvSpPr/>
      </dsp:nvSpPr>
      <dsp:spPr>
        <a:xfrm>
          <a:off x="2762" y="1155843"/>
          <a:ext cx="1320495" cy="15411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Dataset Selection &amp; Injection to HDFS</a:t>
          </a:r>
        </a:p>
      </dsp:txBody>
      <dsp:txXfrm>
        <a:off x="67223" y="1220304"/>
        <a:ext cx="1191573" cy="1412202"/>
      </dsp:txXfrm>
    </dsp:sp>
    <dsp:sp modelId="{37621896-A2D2-4412-AFDC-28C451C42805}">
      <dsp:nvSpPr>
        <dsp:cNvPr id="0" name=""/>
        <dsp:cNvSpPr/>
      </dsp:nvSpPr>
      <dsp:spPr>
        <a:xfrm>
          <a:off x="1543340" y="1155843"/>
          <a:ext cx="1320495" cy="15411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Hive Table Creation</a:t>
          </a:r>
        </a:p>
      </dsp:txBody>
      <dsp:txXfrm>
        <a:off x="1607801" y="1220304"/>
        <a:ext cx="1191573" cy="1412202"/>
      </dsp:txXfrm>
    </dsp:sp>
    <dsp:sp modelId="{F95F759A-10EF-4DA9-A6C5-268DF40BD804}">
      <dsp:nvSpPr>
        <dsp:cNvPr id="0" name=""/>
        <dsp:cNvSpPr/>
      </dsp:nvSpPr>
      <dsp:spPr>
        <a:xfrm>
          <a:off x="3083917" y="1155843"/>
          <a:ext cx="1320495" cy="15411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Cleaning</a:t>
          </a:r>
        </a:p>
      </dsp:txBody>
      <dsp:txXfrm>
        <a:off x="3148378" y="1220304"/>
        <a:ext cx="1191573" cy="1412202"/>
      </dsp:txXfrm>
    </dsp:sp>
    <dsp:sp modelId="{178AE9C0-AAE4-4C16-9DB3-00BA913F8D4C}">
      <dsp:nvSpPr>
        <dsp:cNvPr id="0" name=""/>
        <dsp:cNvSpPr/>
      </dsp:nvSpPr>
      <dsp:spPr>
        <a:xfrm>
          <a:off x="4624495" y="1155843"/>
          <a:ext cx="1320495" cy="15411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Analysis</a:t>
          </a:r>
        </a:p>
      </dsp:txBody>
      <dsp:txXfrm>
        <a:off x="4688956" y="1220304"/>
        <a:ext cx="1191573" cy="1412202"/>
      </dsp:txXfrm>
    </dsp:sp>
    <dsp:sp modelId="{A4B85D33-EC5B-41BE-9889-B4A05D36359E}">
      <dsp:nvSpPr>
        <dsp:cNvPr id="0" name=""/>
        <dsp:cNvSpPr/>
      </dsp:nvSpPr>
      <dsp:spPr>
        <a:xfrm>
          <a:off x="6165072" y="1155843"/>
          <a:ext cx="1320495" cy="15411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Export Results</a:t>
          </a:r>
        </a:p>
      </dsp:txBody>
      <dsp:txXfrm>
        <a:off x="6229533" y="1220304"/>
        <a:ext cx="1191573" cy="1412202"/>
      </dsp:txXfrm>
    </dsp:sp>
    <dsp:sp modelId="{FCA003DE-C60D-489C-B82B-9BA644931775}">
      <dsp:nvSpPr>
        <dsp:cNvPr id="0" name=""/>
        <dsp:cNvSpPr/>
      </dsp:nvSpPr>
      <dsp:spPr>
        <a:xfrm>
          <a:off x="7705650" y="1155843"/>
          <a:ext cx="1563532" cy="15411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Visualization</a:t>
          </a:r>
        </a:p>
      </dsp:txBody>
      <dsp:txXfrm>
        <a:off x="7780881" y="1231074"/>
        <a:ext cx="1413070" cy="1390662"/>
      </dsp:txXfrm>
    </dsp:sp>
    <dsp:sp modelId="{6C660210-B73D-4690-A30D-6D317C76EDBB}">
      <dsp:nvSpPr>
        <dsp:cNvPr id="0" name=""/>
        <dsp:cNvSpPr/>
      </dsp:nvSpPr>
      <dsp:spPr>
        <a:xfrm>
          <a:off x="9489265" y="1155843"/>
          <a:ext cx="1596016" cy="15411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Conclusion</a:t>
          </a:r>
        </a:p>
      </dsp:txBody>
      <dsp:txXfrm>
        <a:off x="9564496" y="1231074"/>
        <a:ext cx="1445554" cy="139066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12/13/2023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12/13/2023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a:t>8/06/20XX</a:t>
            </a:r>
            <a:endParaRPr lang="en-US" dirty="0"/>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a:t>8/06/20XX</a:t>
            </a:r>
            <a:endParaRPr lang="en-US" dirty="0"/>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endParaRPr lang="en-US" dirty="0"/>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atasets/rsrishav/youtube-trending-video-dataset/data"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642921" y="657110"/>
            <a:ext cx="6179238" cy="5543780"/>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822159" y="945763"/>
            <a:ext cx="5369840" cy="2218677"/>
          </a:xfrm>
        </p:spPr>
        <p:txBody>
          <a:bodyPr/>
          <a:lstStyle/>
          <a:p>
            <a:pPr algn="ctr"/>
            <a:r>
              <a:rPr lang="en-US" sz="3000" dirty="0"/>
              <a:t>YouTube Trending VIDEOS DATASET ANALYSIS</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7337239" y="3010328"/>
            <a:ext cx="4339680" cy="2434975"/>
          </a:xfrm>
        </p:spPr>
        <p:txBody>
          <a:bodyPr>
            <a:normAutofit fontScale="77500" lnSpcReduction="20000"/>
          </a:bodyPr>
          <a:lstStyle/>
          <a:p>
            <a:endParaRPr lang="en-US" sz="2200" dirty="0"/>
          </a:p>
          <a:p>
            <a:r>
              <a:rPr lang="en-US" sz="2200" dirty="0"/>
              <a:t>Instructor: Dr. Jongwook Woo</a:t>
            </a:r>
          </a:p>
          <a:p>
            <a:endParaRPr lang="en-US" sz="2200" dirty="0"/>
          </a:p>
          <a:p>
            <a:r>
              <a:rPr lang="en-US" sz="2200" u="sng" dirty="0"/>
              <a:t>Group 4</a:t>
            </a:r>
            <a:r>
              <a:rPr lang="en-US" sz="2200" dirty="0"/>
              <a:t>:</a:t>
            </a:r>
          </a:p>
          <a:p>
            <a:r>
              <a:rPr lang="en-US" sz="2200" dirty="0"/>
              <a:t>Snehil Sarkar</a:t>
            </a:r>
          </a:p>
          <a:p>
            <a:r>
              <a:rPr lang="en-US" sz="2200" dirty="0"/>
              <a:t>Sapan Shah</a:t>
            </a:r>
          </a:p>
          <a:p>
            <a:r>
              <a:rPr lang="en-US" sz="2200" dirty="0"/>
              <a:t>Sai Sridhar Karri</a:t>
            </a:r>
          </a:p>
          <a:p>
            <a:r>
              <a:rPr lang="en-US" sz="2200" dirty="0"/>
              <a:t>Kaushik N Adhikari</a:t>
            </a:r>
          </a:p>
          <a:p>
            <a:endParaRPr lang="en-US" dirty="0"/>
          </a:p>
          <a:p>
            <a:endParaRPr lang="en-US" dirty="0"/>
          </a:p>
        </p:txBody>
      </p:sp>
      <p:pic>
        <p:nvPicPr>
          <p:cNvPr id="5" name="Picture 4">
            <a:extLst>
              <a:ext uri="{FF2B5EF4-FFF2-40B4-BE49-F238E27FC236}">
                <a16:creationId xmlns:a16="http://schemas.microsoft.com/office/drawing/2014/main" id="{C03E8350-3263-DB2C-C250-A936CEA7F5C0}"/>
              </a:ext>
            </a:extLst>
          </p:cNvPr>
          <p:cNvPicPr>
            <a:picLocks noChangeAspect="1"/>
          </p:cNvPicPr>
          <p:nvPr/>
        </p:nvPicPr>
        <p:blipFill>
          <a:blip r:embed="rId3"/>
          <a:stretch>
            <a:fillRect/>
          </a:stretch>
        </p:blipFill>
        <p:spPr>
          <a:xfrm>
            <a:off x="6402292" y="5647677"/>
            <a:ext cx="934947" cy="821933"/>
          </a:xfrm>
          <a:prstGeom prst="rect">
            <a:avLst/>
          </a:prstGeom>
        </p:spPr>
      </p:pic>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32">
            <a:extLst>
              <a:ext uri="{FF2B5EF4-FFF2-40B4-BE49-F238E27FC236}">
                <a16:creationId xmlns:a16="http://schemas.microsoft.com/office/drawing/2014/main" id="{6408E2D6-75F9-4B6D-83C6-E5C1D0785788}"/>
              </a:ext>
            </a:extLst>
          </p:cNvPr>
          <p:cNvSpPr>
            <a:spLocks noGrp="1"/>
          </p:cNvSpPr>
          <p:nvPr>
            <p:ph type="body" sz="quarter" idx="15"/>
          </p:nvPr>
        </p:nvSpPr>
        <p:spPr>
          <a:xfrm>
            <a:off x="7736440" y="976044"/>
            <a:ext cx="3678150" cy="5578868"/>
          </a:xfrm>
        </p:spPr>
        <p:txBody>
          <a:bodyPr>
            <a:normAutofit fontScale="92500" lnSpcReduction="10000"/>
          </a:bodyPr>
          <a:lstStyle/>
          <a:p>
            <a:pPr marL="342900" indent="-342900">
              <a:buFont typeface="Wingdings" panose="05000000000000000000" pitchFamily="2" charset="2"/>
              <a:buChar char="ü"/>
            </a:pPr>
            <a:r>
              <a:rPr lang="en-US" dirty="0">
                <a:solidFill>
                  <a:schemeClr val="bg1"/>
                </a:solidFill>
              </a:rPr>
              <a:t>By considering all data from 2020-2023,           </a:t>
            </a:r>
            <a:r>
              <a:rPr lang="en-US" b="1" dirty="0">
                <a:solidFill>
                  <a:schemeClr val="bg1"/>
                </a:solidFill>
              </a:rPr>
              <a:t> ‘ </a:t>
            </a:r>
            <a:r>
              <a:rPr lang="en-US" b="1" dirty="0" err="1">
                <a:solidFill>
                  <a:schemeClr val="bg1"/>
                </a:solidFill>
              </a:rPr>
              <a:t>MrBeast</a:t>
            </a:r>
            <a:r>
              <a:rPr lang="en-US" b="1" dirty="0">
                <a:solidFill>
                  <a:schemeClr val="bg1"/>
                </a:solidFill>
              </a:rPr>
              <a:t>’ </a:t>
            </a:r>
            <a:r>
              <a:rPr lang="en-US" dirty="0">
                <a:solidFill>
                  <a:schemeClr val="bg1"/>
                </a:solidFill>
              </a:rPr>
              <a:t>has come out to be the most popular YouTube channel in terms of maximum views (approx. 18.9 billion), it received in the USA.</a:t>
            </a:r>
          </a:p>
          <a:p>
            <a:pPr marL="342900" indent="-342900">
              <a:buFont typeface="Wingdings" panose="05000000000000000000" pitchFamily="2" charset="2"/>
              <a:buChar char="ü"/>
            </a:pPr>
            <a:r>
              <a:rPr lang="en-US" dirty="0">
                <a:solidFill>
                  <a:schemeClr val="bg1"/>
                </a:solidFill>
              </a:rPr>
              <a:t> The top 20 most viewed ranges from almost 3B to 19B shows the vast popularity of these channels among the US 0.33B people so any single channel has been watched many times by US viewers.</a:t>
            </a:r>
          </a:p>
          <a:p>
            <a:endParaRPr lang="en-US" dirty="0">
              <a:solidFill>
                <a:schemeClr val="bg1"/>
              </a:solidFill>
            </a:endParaRPr>
          </a:p>
          <a:p>
            <a:endParaRPr lang="en-US" sz="1800" dirty="0">
              <a:solidFill>
                <a:schemeClr val="bg1"/>
              </a:solidFill>
            </a:endParaRPr>
          </a:p>
        </p:txBody>
      </p:sp>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82194" y="136525"/>
            <a:ext cx="11856378" cy="659992"/>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sz="2800" b="1" dirty="0">
                <a:effectLst/>
                <a:latin typeface="Calibri" panose="020F0502020204030204" pitchFamily="34" charset="0"/>
                <a:ea typeface="Calibri" panose="020F0502020204030204" pitchFamily="34" charset="0"/>
                <a:cs typeface="Times New Roman" panose="02020603050405020304" pitchFamily="18" charset="0"/>
              </a:rPr>
              <a:t>Top-20 MOST VIEWED channels IN the USA</a:t>
            </a:r>
            <a:endParaRPr lang="en-US" sz="2800" noProof="0" dirty="0"/>
          </a:p>
        </p:txBody>
      </p:sp>
      <p:sp>
        <p:nvSpPr>
          <p:cNvPr id="38" name="Slide Number Placeholder 37" hidden="1">
            <a:extLst>
              <a:ext uri="{FF2B5EF4-FFF2-40B4-BE49-F238E27FC236}">
                <a16:creationId xmlns:a16="http://schemas.microsoft.com/office/drawing/2014/main" id="{FB8C2F46-6F7F-433F-82F4-E8079F414C5A}"/>
              </a:ext>
            </a:extLst>
          </p:cNvPr>
          <p:cNvSpPr>
            <a:spLocks noGrp="1"/>
          </p:cNvSpPr>
          <p:nvPr>
            <p:ph type="sldNum" sz="quarter" idx="4294967295"/>
          </p:nvPr>
        </p:nvSpPr>
        <p:spPr>
          <a:xfrm>
            <a:off x="8610600" y="6356350"/>
            <a:ext cx="2743200" cy="365125"/>
          </a:xfrm>
        </p:spPr>
        <p:txBody>
          <a:bodyPr/>
          <a:lstStyle/>
          <a:p>
            <a:pPr>
              <a:spcAft>
                <a:spcPts val="600"/>
              </a:spcAft>
            </a:pPr>
            <a:fld id="{A402E4C0-AD5E-4E8C-9F21-7CCE474BDCEB}" type="slidenum">
              <a:rPr lang="en-US" smtClean="0"/>
              <a:pPr>
                <a:spcAft>
                  <a:spcPts val="600"/>
                </a:spcAft>
              </a:pPr>
              <a:t>10</a:t>
            </a:fld>
            <a:endParaRPr lang="en-US"/>
          </a:p>
        </p:txBody>
      </p:sp>
      <p:pic>
        <p:nvPicPr>
          <p:cNvPr id="4" name="Picture 3">
            <a:extLst>
              <a:ext uri="{FF2B5EF4-FFF2-40B4-BE49-F238E27FC236}">
                <a16:creationId xmlns:a16="http://schemas.microsoft.com/office/drawing/2014/main" id="{EE036366-03DE-5827-E048-F71A8FCDBB3B}"/>
              </a:ext>
            </a:extLst>
          </p:cNvPr>
          <p:cNvPicPr>
            <a:picLocks noChangeAspect="1"/>
          </p:cNvPicPr>
          <p:nvPr/>
        </p:nvPicPr>
        <p:blipFill>
          <a:blip r:embed="rId2"/>
          <a:stretch>
            <a:fillRect/>
          </a:stretch>
        </p:blipFill>
        <p:spPr>
          <a:xfrm>
            <a:off x="165200" y="796517"/>
            <a:ext cx="7427402" cy="5758395"/>
          </a:xfrm>
          <a:prstGeom prst="rect">
            <a:avLst/>
          </a:prstGeom>
        </p:spPr>
      </p:pic>
      <p:pic>
        <p:nvPicPr>
          <p:cNvPr id="3" name="Picture 2" descr="A hand pressing a button&#10;&#10;Description automatically generated">
            <a:extLst>
              <a:ext uri="{FF2B5EF4-FFF2-40B4-BE49-F238E27FC236}">
                <a16:creationId xmlns:a16="http://schemas.microsoft.com/office/drawing/2014/main" id="{C642DC5E-78D5-7E1B-FBB6-216870011707}"/>
              </a:ext>
            </a:extLst>
          </p:cNvPr>
          <p:cNvPicPr>
            <a:picLocks noChangeAspect="1"/>
          </p:cNvPicPr>
          <p:nvPr/>
        </p:nvPicPr>
        <p:blipFill>
          <a:blip r:embed="rId3"/>
          <a:stretch>
            <a:fillRect/>
          </a:stretch>
        </p:blipFill>
        <p:spPr>
          <a:xfrm>
            <a:off x="10954117" y="136525"/>
            <a:ext cx="941493" cy="796798"/>
          </a:xfrm>
          <a:prstGeom prst="rect">
            <a:avLst/>
          </a:prstGeom>
        </p:spPr>
      </p:pic>
    </p:spTree>
    <p:extLst>
      <p:ext uri="{BB962C8B-B14F-4D97-AF65-F5344CB8AC3E}">
        <p14:creationId xmlns:p14="http://schemas.microsoft.com/office/powerpoint/2010/main" val="2555360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32">
            <a:extLst>
              <a:ext uri="{FF2B5EF4-FFF2-40B4-BE49-F238E27FC236}">
                <a16:creationId xmlns:a16="http://schemas.microsoft.com/office/drawing/2014/main" id="{6408E2D6-75F9-4B6D-83C6-E5C1D0785788}"/>
              </a:ext>
            </a:extLst>
          </p:cNvPr>
          <p:cNvSpPr>
            <a:spLocks noGrp="1"/>
          </p:cNvSpPr>
          <p:nvPr>
            <p:ph type="body" sz="quarter" idx="15"/>
          </p:nvPr>
        </p:nvSpPr>
        <p:spPr>
          <a:xfrm>
            <a:off x="7726166" y="976044"/>
            <a:ext cx="3678150" cy="5578868"/>
          </a:xfrm>
        </p:spPr>
        <p:txBody>
          <a:bodyPr>
            <a:normAutofit/>
          </a:bodyPr>
          <a:lstStyle/>
          <a:p>
            <a:pPr marL="342900" indent="-342900">
              <a:buFont typeface="Wingdings" panose="05000000000000000000" pitchFamily="2" charset="2"/>
              <a:buChar char="ü"/>
            </a:pPr>
            <a:r>
              <a:rPr lang="en-US" sz="2000" dirty="0">
                <a:solidFill>
                  <a:schemeClr val="bg1"/>
                </a:solidFill>
              </a:rPr>
              <a:t>In USA, from 2020-2023, different channels stand out in popularity.</a:t>
            </a:r>
          </a:p>
          <a:p>
            <a:pPr marL="342900" indent="-342900">
              <a:buFont typeface="Wingdings" panose="05000000000000000000" pitchFamily="2" charset="2"/>
              <a:buChar char="ü"/>
            </a:pPr>
            <a:r>
              <a:rPr lang="en-US" sz="2000" dirty="0">
                <a:solidFill>
                  <a:schemeClr val="bg1"/>
                </a:solidFill>
              </a:rPr>
              <a:t>Number of viewers hikes significantly in every year on their most preferential channel.  </a:t>
            </a:r>
          </a:p>
          <a:p>
            <a:r>
              <a:rPr lang="en-US" sz="2000" dirty="0">
                <a:solidFill>
                  <a:schemeClr val="bg1"/>
                </a:solidFill>
              </a:rPr>
              <a:t>     (approx. 3B – 13B) </a:t>
            </a:r>
          </a:p>
          <a:p>
            <a:pPr marL="342900" indent="-342900">
              <a:buFont typeface="Wingdings" panose="05000000000000000000" pitchFamily="2" charset="2"/>
              <a:buChar char="ü"/>
            </a:pPr>
            <a:r>
              <a:rPr lang="en-US" sz="2000" dirty="0">
                <a:solidFill>
                  <a:schemeClr val="bg1"/>
                </a:solidFill>
              </a:rPr>
              <a:t>YouTube successfully                                       attracts  more audiences in last 4 –years, help them to grow their business as well as other businesses which rely on YouTube through advertisement.</a:t>
            </a:r>
          </a:p>
        </p:txBody>
      </p:sp>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82194" y="136525"/>
            <a:ext cx="11856378" cy="659992"/>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sz="2800" b="1" dirty="0">
                <a:effectLst/>
                <a:latin typeface="Calibri" panose="020F0502020204030204" pitchFamily="34" charset="0"/>
                <a:ea typeface="Calibri" panose="020F0502020204030204" pitchFamily="34" charset="0"/>
                <a:cs typeface="Times New Roman" panose="02020603050405020304" pitchFamily="18" charset="0"/>
              </a:rPr>
              <a:t>Top VIEWED channels IN the USA YEAR WISE</a:t>
            </a:r>
            <a:endParaRPr lang="en-US" sz="2800" noProof="0" dirty="0"/>
          </a:p>
        </p:txBody>
      </p:sp>
      <p:sp>
        <p:nvSpPr>
          <p:cNvPr id="38" name="Slide Number Placeholder 37" hidden="1">
            <a:extLst>
              <a:ext uri="{FF2B5EF4-FFF2-40B4-BE49-F238E27FC236}">
                <a16:creationId xmlns:a16="http://schemas.microsoft.com/office/drawing/2014/main" id="{FB8C2F46-6F7F-433F-82F4-E8079F414C5A}"/>
              </a:ext>
            </a:extLst>
          </p:cNvPr>
          <p:cNvSpPr>
            <a:spLocks noGrp="1"/>
          </p:cNvSpPr>
          <p:nvPr>
            <p:ph type="sldNum" sz="quarter" idx="4294967295"/>
          </p:nvPr>
        </p:nvSpPr>
        <p:spPr>
          <a:xfrm>
            <a:off x="8610600" y="6356350"/>
            <a:ext cx="2743200" cy="365125"/>
          </a:xfrm>
        </p:spPr>
        <p:txBody>
          <a:bodyPr/>
          <a:lstStyle/>
          <a:p>
            <a:pPr>
              <a:spcAft>
                <a:spcPts val="600"/>
              </a:spcAft>
            </a:pPr>
            <a:fld id="{A402E4C0-AD5E-4E8C-9F21-7CCE474BDCEB}" type="slidenum">
              <a:rPr lang="en-US" smtClean="0"/>
              <a:pPr>
                <a:spcAft>
                  <a:spcPts val="600"/>
                </a:spcAft>
              </a:pPr>
              <a:t>11</a:t>
            </a:fld>
            <a:endParaRPr lang="en-US"/>
          </a:p>
        </p:txBody>
      </p:sp>
      <p:pic>
        <p:nvPicPr>
          <p:cNvPr id="4" name="Picture 3">
            <a:extLst>
              <a:ext uri="{FF2B5EF4-FFF2-40B4-BE49-F238E27FC236}">
                <a16:creationId xmlns:a16="http://schemas.microsoft.com/office/drawing/2014/main" id="{1D709C88-F2D5-45ED-D871-24038525652F}"/>
              </a:ext>
            </a:extLst>
          </p:cNvPr>
          <p:cNvPicPr>
            <a:picLocks noChangeAspect="1"/>
          </p:cNvPicPr>
          <p:nvPr/>
        </p:nvPicPr>
        <p:blipFill>
          <a:blip r:embed="rId2"/>
          <a:stretch>
            <a:fillRect/>
          </a:stretch>
        </p:blipFill>
        <p:spPr>
          <a:xfrm>
            <a:off x="236306" y="976043"/>
            <a:ext cx="7140540" cy="5578868"/>
          </a:xfrm>
          <a:prstGeom prst="rect">
            <a:avLst/>
          </a:prstGeom>
        </p:spPr>
      </p:pic>
      <p:pic>
        <p:nvPicPr>
          <p:cNvPr id="2" name="Picture 1" descr="A hand pressing a button&#10;&#10;Description automatically generated">
            <a:extLst>
              <a:ext uri="{FF2B5EF4-FFF2-40B4-BE49-F238E27FC236}">
                <a16:creationId xmlns:a16="http://schemas.microsoft.com/office/drawing/2014/main" id="{93C0406D-72D8-3358-C3F7-1223F3B99C10}"/>
              </a:ext>
            </a:extLst>
          </p:cNvPr>
          <p:cNvPicPr>
            <a:picLocks noChangeAspect="1"/>
          </p:cNvPicPr>
          <p:nvPr/>
        </p:nvPicPr>
        <p:blipFill>
          <a:blip r:embed="rId3"/>
          <a:stretch>
            <a:fillRect/>
          </a:stretch>
        </p:blipFill>
        <p:spPr>
          <a:xfrm>
            <a:off x="10943843" y="136525"/>
            <a:ext cx="941493" cy="796798"/>
          </a:xfrm>
          <a:prstGeom prst="rect">
            <a:avLst/>
          </a:prstGeom>
        </p:spPr>
      </p:pic>
    </p:spTree>
    <p:extLst>
      <p:ext uri="{BB962C8B-B14F-4D97-AF65-F5344CB8AC3E}">
        <p14:creationId xmlns:p14="http://schemas.microsoft.com/office/powerpoint/2010/main" val="585264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32">
            <a:extLst>
              <a:ext uri="{FF2B5EF4-FFF2-40B4-BE49-F238E27FC236}">
                <a16:creationId xmlns:a16="http://schemas.microsoft.com/office/drawing/2014/main" id="{6408E2D6-75F9-4B6D-83C6-E5C1D0785788}"/>
              </a:ext>
            </a:extLst>
          </p:cNvPr>
          <p:cNvSpPr>
            <a:spLocks noGrp="1"/>
          </p:cNvSpPr>
          <p:nvPr>
            <p:ph type="body" sz="quarter" idx="15"/>
          </p:nvPr>
        </p:nvSpPr>
        <p:spPr>
          <a:xfrm>
            <a:off x="7715892" y="796518"/>
            <a:ext cx="4222680" cy="5840588"/>
          </a:xfrm>
        </p:spPr>
        <p:txBody>
          <a:bodyPr>
            <a:normAutofit/>
          </a:bodyPr>
          <a:lstStyle/>
          <a:p>
            <a:pPr marL="342900" indent="-342900">
              <a:buFont typeface="Wingdings" panose="05000000000000000000" pitchFamily="2" charset="2"/>
              <a:buChar char="ü"/>
            </a:pPr>
            <a:r>
              <a:rPr lang="en-US" sz="2000" dirty="0">
                <a:solidFill>
                  <a:schemeClr val="bg1"/>
                </a:solidFill>
              </a:rPr>
              <a:t>Looking out the repetitive words that has been searched through out the duration in INDIA                                       i.e.  NEW, SONG, COMEDY etc. </a:t>
            </a:r>
          </a:p>
          <a:p>
            <a:pPr marL="342900" indent="-342900">
              <a:buFont typeface="Wingdings" panose="05000000000000000000" pitchFamily="2" charset="2"/>
              <a:buChar char="ü"/>
            </a:pPr>
            <a:r>
              <a:rPr lang="en-US" sz="2000" dirty="0">
                <a:solidFill>
                  <a:schemeClr val="bg1"/>
                </a:solidFill>
              </a:rPr>
              <a:t>Indicates people inclination towards their entertainment preferences..</a:t>
            </a:r>
          </a:p>
          <a:p>
            <a:pPr lvl="1"/>
            <a:r>
              <a:rPr lang="en-US" sz="2000" dirty="0">
                <a:solidFill>
                  <a:schemeClr val="bg1"/>
                </a:solidFill>
              </a:rPr>
              <a:t>NEW – Looking for more latest available or introduced items.</a:t>
            </a:r>
          </a:p>
          <a:p>
            <a:pPr lvl="1"/>
            <a:r>
              <a:rPr lang="en-US" sz="2000" dirty="0">
                <a:solidFill>
                  <a:schemeClr val="bg1"/>
                </a:solidFill>
              </a:rPr>
              <a:t>SONG – How vastly music videos are preferred as one of the top choices.</a:t>
            </a:r>
          </a:p>
          <a:p>
            <a:pPr lvl="1"/>
            <a:r>
              <a:rPr lang="en-US" sz="2000" dirty="0">
                <a:solidFill>
                  <a:schemeClr val="bg1"/>
                </a:solidFill>
              </a:rPr>
              <a:t>COMEDY – kind of genre that most people get entertained with, to feel relaxed from daily modern stressful life. </a:t>
            </a:r>
          </a:p>
          <a:p>
            <a:pPr marL="171450" indent="-171450">
              <a:buFont typeface="Arial" panose="020B0604020202020204" pitchFamily="34" charset="0"/>
              <a:buChar char="•"/>
            </a:pPr>
            <a:endParaRPr lang="en-US" sz="1800" dirty="0">
              <a:solidFill>
                <a:schemeClr val="bg1"/>
              </a:solidFill>
            </a:endParaRPr>
          </a:p>
        </p:txBody>
      </p:sp>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82194" y="136525"/>
            <a:ext cx="11856378" cy="659992"/>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sz="2800" b="1" dirty="0">
                <a:effectLst/>
                <a:latin typeface="Calibri" panose="020F0502020204030204" pitchFamily="34" charset="0"/>
                <a:ea typeface="Calibri" panose="020F0502020204030204" pitchFamily="34" charset="0"/>
                <a:cs typeface="Times New Roman" panose="02020603050405020304" pitchFamily="18" charset="0"/>
              </a:rPr>
              <a:t>Most </a:t>
            </a:r>
            <a:r>
              <a:rPr lang="en-US" sz="2800" b="1" dirty="0">
                <a:latin typeface="Calibri" panose="020F0502020204030204" pitchFamily="34" charset="0"/>
                <a:ea typeface="Calibri" panose="020F0502020204030204" pitchFamily="34" charset="0"/>
                <a:cs typeface="Times New Roman" panose="02020603050405020304" pitchFamily="18" charset="0"/>
              </a:rPr>
              <a:t>SEARCHE</a:t>
            </a:r>
            <a:r>
              <a:rPr lang="en-US" sz="2800" b="1" dirty="0">
                <a:effectLst/>
                <a:latin typeface="Calibri" panose="020F0502020204030204" pitchFamily="34" charset="0"/>
                <a:ea typeface="Calibri" panose="020F0502020204030204" pitchFamily="34" charset="0"/>
                <a:cs typeface="Times New Roman" panose="02020603050405020304" pitchFamily="18" charset="0"/>
              </a:rPr>
              <a:t>d words </a:t>
            </a:r>
            <a:r>
              <a:rPr lang="en-US" sz="2800" b="1" dirty="0">
                <a:latin typeface="Calibri" panose="020F0502020204030204" pitchFamily="34" charset="0"/>
                <a:ea typeface="Calibri" panose="020F0502020204030204" pitchFamily="34" charset="0"/>
                <a:cs typeface="Times New Roman" panose="02020603050405020304" pitchFamily="18" charset="0"/>
              </a:rPr>
              <a:t>AS</a:t>
            </a:r>
            <a:r>
              <a:rPr lang="en-US" sz="2800" b="1" dirty="0">
                <a:effectLst/>
                <a:latin typeface="Calibri" panose="020F0502020204030204" pitchFamily="34" charset="0"/>
                <a:ea typeface="Calibri" panose="020F0502020204030204" pitchFamily="34" charset="0"/>
                <a:cs typeface="Times New Roman" panose="02020603050405020304" pitchFamily="18" charset="0"/>
              </a:rPr>
              <a:t> Video Tags IN INDIA </a:t>
            </a:r>
            <a:endParaRPr lang="en-US" sz="2800" noProof="0" dirty="0"/>
          </a:p>
        </p:txBody>
      </p:sp>
      <p:sp>
        <p:nvSpPr>
          <p:cNvPr id="38" name="Slide Number Placeholder 37" hidden="1">
            <a:extLst>
              <a:ext uri="{FF2B5EF4-FFF2-40B4-BE49-F238E27FC236}">
                <a16:creationId xmlns:a16="http://schemas.microsoft.com/office/drawing/2014/main" id="{FB8C2F46-6F7F-433F-82F4-E8079F414C5A}"/>
              </a:ext>
            </a:extLst>
          </p:cNvPr>
          <p:cNvSpPr>
            <a:spLocks noGrp="1"/>
          </p:cNvSpPr>
          <p:nvPr>
            <p:ph type="sldNum" sz="quarter" idx="4294967295"/>
          </p:nvPr>
        </p:nvSpPr>
        <p:spPr>
          <a:xfrm>
            <a:off x="8610600" y="6356350"/>
            <a:ext cx="2743200" cy="365125"/>
          </a:xfrm>
        </p:spPr>
        <p:txBody>
          <a:bodyPr/>
          <a:lstStyle/>
          <a:p>
            <a:pPr>
              <a:spcAft>
                <a:spcPts val="600"/>
              </a:spcAft>
            </a:pPr>
            <a:fld id="{A402E4C0-AD5E-4E8C-9F21-7CCE474BDCEB}" type="slidenum">
              <a:rPr lang="en-US" smtClean="0"/>
              <a:pPr>
                <a:spcAft>
                  <a:spcPts val="600"/>
                </a:spcAft>
              </a:pPr>
              <a:t>12</a:t>
            </a:fld>
            <a:endParaRPr lang="en-US"/>
          </a:p>
        </p:txBody>
      </p:sp>
      <p:pic>
        <p:nvPicPr>
          <p:cNvPr id="2" name="Picture 1">
            <a:extLst>
              <a:ext uri="{FF2B5EF4-FFF2-40B4-BE49-F238E27FC236}">
                <a16:creationId xmlns:a16="http://schemas.microsoft.com/office/drawing/2014/main" id="{DDF4877B-4CB5-1850-0410-66F8D70FE4A8}"/>
              </a:ext>
            </a:extLst>
          </p:cNvPr>
          <p:cNvPicPr>
            <a:picLocks noChangeAspect="1"/>
          </p:cNvPicPr>
          <p:nvPr/>
        </p:nvPicPr>
        <p:blipFill>
          <a:blip r:embed="rId2"/>
          <a:stretch>
            <a:fillRect/>
          </a:stretch>
        </p:blipFill>
        <p:spPr>
          <a:xfrm>
            <a:off x="233504" y="796517"/>
            <a:ext cx="7482388" cy="5578600"/>
          </a:xfrm>
          <a:prstGeom prst="rect">
            <a:avLst/>
          </a:prstGeom>
        </p:spPr>
      </p:pic>
    </p:spTree>
    <p:extLst>
      <p:ext uri="{BB962C8B-B14F-4D97-AF65-F5344CB8AC3E}">
        <p14:creationId xmlns:p14="http://schemas.microsoft.com/office/powerpoint/2010/main" val="2291881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32">
            <a:extLst>
              <a:ext uri="{FF2B5EF4-FFF2-40B4-BE49-F238E27FC236}">
                <a16:creationId xmlns:a16="http://schemas.microsoft.com/office/drawing/2014/main" id="{6408E2D6-75F9-4B6D-83C6-E5C1D0785788}"/>
              </a:ext>
            </a:extLst>
          </p:cNvPr>
          <p:cNvSpPr>
            <a:spLocks noGrp="1"/>
          </p:cNvSpPr>
          <p:nvPr>
            <p:ph type="body" sz="quarter" idx="15"/>
          </p:nvPr>
        </p:nvSpPr>
        <p:spPr>
          <a:xfrm>
            <a:off x="7212459" y="667820"/>
            <a:ext cx="4780774" cy="6018141"/>
          </a:xfrm>
        </p:spPr>
        <p:txBody>
          <a:bodyPr>
            <a:noAutofit/>
          </a:bodyPr>
          <a:lstStyle/>
          <a:p>
            <a:pPr marL="285750" indent="-285750">
              <a:buFont typeface="Wingdings" panose="05000000000000000000" pitchFamily="2" charset="2"/>
              <a:buChar char="ü"/>
            </a:pPr>
            <a:r>
              <a:rPr lang="en-US" sz="2000" dirty="0">
                <a:solidFill>
                  <a:schemeClr val="bg1"/>
                </a:solidFill>
              </a:rPr>
              <a:t>Category analysis gives opportunities to examine deep sentiments of what genre of videos are preferable the most.</a:t>
            </a:r>
          </a:p>
          <a:p>
            <a:pPr marL="285750" indent="-285750">
              <a:buFont typeface="Wingdings" panose="05000000000000000000" pitchFamily="2" charset="2"/>
              <a:buChar char="ü"/>
            </a:pPr>
            <a:r>
              <a:rPr lang="en-US" sz="2000" dirty="0">
                <a:solidFill>
                  <a:schemeClr val="bg1"/>
                </a:solidFill>
              </a:rPr>
              <a:t>Entertainment, Gaming &amp; Music are the among top choices in all the years and with all countries. </a:t>
            </a:r>
          </a:p>
          <a:p>
            <a:pPr marL="285750" indent="-285750">
              <a:buFont typeface="Wingdings" panose="05000000000000000000" pitchFamily="2" charset="2"/>
              <a:buChar char="ü"/>
            </a:pPr>
            <a:r>
              <a:rPr lang="en-US" sz="2000" dirty="0">
                <a:solidFill>
                  <a:schemeClr val="bg1"/>
                </a:solidFill>
              </a:rPr>
              <a:t>Entertainment category includes videos related to awards shows, cooking shows, movie reviews, celebrity interviews etc.</a:t>
            </a:r>
          </a:p>
          <a:p>
            <a:pPr marL="285750" indent="-285750">
              <a:buFont typeface="Arial" panose="020B0604020202020204" pitchFamily="34" charset="0"/>
              <a:buChar char="•"/>
            </a:pPr>
            <a:r>
              <a:rPr lang="en-US" sz="2000" dirty="0">
                <a:solidFill>
                  <a:schemeClr val="bg1"/>
                </a:solidFill>
              </a:rPr>
              <a:t>This data would help to estimate future trends.</a:t>
            </a:r>
          </a:p>
          <a:p>
            <a:pPr marL="285750" indent="-285750">
              <a:buFont typeface="Arial" panose="020B0604020202020204" pitchFamily="34" charset="0"/>
              <a:buChar char="•"/>
            </a:pPr>
            <a:r>
              <a:rPr lang="en-US" sz="2000" dirty="0">
                <a:solidFill>
                  <a:schemeClr val="bg1"/>
                </a:solidFill>
              </a:rPr>
              <a:t>YouTube creators could change their contents as per viewers preferences.</a:t>
            </a:r>
          </a:p>
          <a:p>
            <a:pPr marL="285750" indent="-285750">
              <a:buFont typeface="Arial" panose="020B0604020202020204" pitchFamily="34" charset="0"/>
              <a:buChar char="•"/>
            </a:pPr>
            <a:r>
              <a:rPr lang="en-US" sz="2000" dirty="0">
                <a:solidFill>
                  <a:schemeClr val="bg1"/>
                </a:solidFill>
              </a:rPr>
              <a:t>More varieties of videos will be available in popular categories to viewers in future.  </a:t>
            </a:r>
          </a:p>
        </p:txBody>
      </p:sp>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82194" y="136525"/>
            <a:ext cx="11856378" cy="659992"/>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sz="2800" b="1">
                <a:effectLst/>
                <a:latin typeface="Calibri" panose="020F0502020204030204" pitchFamily="34" charset="0"/>
                <a:ea typeface="Calibri" panose="020F0502020204030204" pitchFamily="34" charset="0"/>
                <a:cs typeface="Times New Roman" panose="02020603050405020304" pitchFamily="18" charset="0"/>
              </a:rPr>
              <a:t>Most watched Category of Videos in each country Year WISE(2020-2023)</a:t>
            </a:r>
            <a:endParaRPr lang="en-US" sz="2800" noProof="0" dirty="0"/>
          </a:p>
        </p:txBody>
      </p:sp>
      <p:sp>
        <p:nvSpPr>
          <p:cNvPr id="38" name="Slide Number Placeholder 37" hidden="1">
            <a:extLst>
              <a:ext uri="{FF2B5EF4-FFF2-40B4-BE49-F238E27FC236}">
                <a16:creationId xmlns:a16="http://schemas.microsoft.com/office/drawing/2014/main" id="{FB8C2F46-6F7F-433F-82F4-E8079F414C5A}"/>
              </a:ext>
            </a:extLst>
          </p:cNvPr>
          <p:cNvSpPr>
            <a:spLocks noGrp="1"/>
          </p:cNvSpPr>
          <p:nvPr>
            <p:ph type="sldNum" sz="quarter" idx="4294967295"/>
          </p:nvPr>
        </p:nvSpPr>
        <p:spPr>
          <a:xfrm>
            <a:off x="8610600" y="6356350"/>
            <a:ext cx="2743200" cy="365125"/>
          </a:xfrm>
        </p:spPr>
        <p:txBody>
          <a:bodyPr/>
          <a:lstStyle/>
          <a:p>
            <a:pPr>
              <a:spcAft>
                <a:spcPts val="600"/>
              </a:spcAft>
            </a:pPr>
            <a:fld id="{A402E4C0-AD5E-4E8C-9F21-7CCE474BDCEB}" type="slidenum">
              <a:rPr lang="en-US" smtClean="0"/>
              <a:pPr>
                <a:spcAft>
                  <a:spcPts val="600"/>
                </a:spcAft>
              </a:pPr>
              <a:t>13</a:t>
            </a:fld>
            <a:endParaRPr lang="en-US"/>
          </a:p>
        </p:txBody>
      </p:sp>
      <p:pic>
        <p:nvPicPr>
          <p:cNvPr id="4" name="Picture 3">
            <a:extLst>
              <a:ext uri="{FF2B5EF4-FFF2-40B4-BE49-F238E27FC236}">
                <a16:creationId xmlns:a16="http://schemas.microsoft.com/office/drawing/2014/main" id="{223E3562-E9C2-F3EA-6F03-4DEB72D68A8D}"/>
              </a:ext>
            </a:extLst>
          </p:cNvPr>
          <p:cNvPicPr>
            <a:picLocks noChangeAspect="1"/>
          </p:cNvPicPr>
          <p:nvPr/>
        </p:nvPicPr>
        <p:blipFill>
          <a:blip r:embed="rId2"/>
          <a:stretch>
            <a:fillRect/>
          </a:stretch>
        </p:blipFill>
        <p:spPr>
          <a:xfrm>
            <a:off x="4449565" y="1074954"/>
            <a:ext cx="2655871" cy="3630610"/>
          </a:xfrm>
          <a:prstGeom prst="rect">
            <a:avLst/>
          </a:prstGeom>
        </p:spPr>
      </p:pic>
      <p:pic>
        <p:nvPicPr>
          <p:cNvPr id="9" name="Picture 8" descr="A table with numbers and a number on it&#10;&#10;Description automatically generated">
            <a:extLst>
              <a:ext uri="{FF2B5EF4-FFF2-40B4-BE49-F238E27FC236}">
                <a16:creationId xmlns:a16="http://schemas.microsoft.com/office/drawing/2014/main" id="{B5759107-07DE-8E94-4F43-B59E2C3EF148}"/>
              </a:ext>
            </a:extLst>
          </p:cNvPr>
          <p:cNvPicPr>
            <a:picLocks noChangeAspect="1"/>
          </p:cNvPicPr>
          <p:nvPr/>
        </p:nvPicPr>
        <p:blipFill>
          <a:blip r:embed="rId3"/>
          <a:stretch>
            <a:fillRect/>
          </a:stretch>
        </p:blipFill>
        <p:spPr>
          <a:xfrm>
            <a:off x="198768" y="1074954"/>
            <a:ext cx="4065007" cy="5544324"/>
          </a:xfrm>
          <a:prstGeom prst="rect">
            <a:avLst/>
          </a:prstGeom>
        </p:spPr>
      </p:pic>
    </p:spTree>
    <p:extLst>
      <p:ext uri="{BB962C8B-B14F-4D97-AF65-F5344CB8AC3E}">
        <p14:creationId xmlns:p14="http://schemas.microsoft.com/office/powerpoint/2010/main" val="1081331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lide Number Placeholder 4">
            <a:extLst>
              <a:ext uri="{FF2B5EF4-FFF2-40B4-BE49-F238E27FC236}">
                <a16:creationId xmlns:a16="http://schemas.microsoft.com/office/drawing/2014/main" id="{17C4DE92-1E4F-171B-F7A4-626F22754E96}"/>
              </a:ext>
            </a:extLst>
          </p:cNvPr>
          <p:cNvSpPr>
            <a:spLocks noGrp="1"/>
          </p:cNvSpPr>
          <p:nvPr>
            <p:ph type="sldNum" sz="quarter" idx="12"/>
          </p:nvPr>
        </p:nvSpPr>
        <p:spPr>
          <a:xfrm>
            <a:off x="8610600" y="6356350"/>
            <a:ext cx="2743200" cy="365125"/>
          </a:xfrm>
        </p:spPr>
        <p:txBody>
          <a:bodyPr/>
          <a:lstStyle/>
          <a:p>
            <a:pPr>
              <a:spcAft>
                <a:spcPts val="600"/>
              </a:spcAft>
            </a:pPr>
            <a:fld id="{A402E4C0-AD5E-4E8C-9F21-7CCE474BDCEB}" type="slidenum">
              <a:rPr lang="en-US" smtClean="0"/>
              <a:pPr>
                <a:spcAft>
                  <a:spcPts val="600"/>
                </a:spcAft>
              </a:pPr>
              <a:t>14</a:t>
            </a:fld>
            <a:endParaRPr lang="en-US" dirty="0"/>
          </a:p>
        </p:txBody>
      </p:sp>
      <p:sp>
        <p:nvSpPr>
          <p:cNvPr id="51" name="Title 7">
            <a:extLst>
              <a:ext uri="{FF2B5EF4-FFF2-40B4-BE49-F238E27FC236}">
                <a16:creationId xmlns:a16="http://schemas.microsoft.com/office/drawing/2014/main" id="{4B6B66FE-76D2-E56E-2FE3-F3DCBF9FB52F}"/>
              </a:ext>
            </a:extLst>
          </p:cNvPr>
          <p:cNvSpPr>
            <a:spLocks noGrp="1"/>
          </p:cNvSpPr>
          <p:nvPr>
            <p:ph type="title"/>
          </p:nvPr>
        </p:nvSpPr>
        <p:spPr>
          <a:xfrm>
            <a:off x="2452116" y="341770"/>
            <a:ext cx="7287768" cy="630936"/>
          </a:xfrm>
        </p:spPr>
        <p:txBody>
          <a:bodyPr/>
          <a:lstStyle/>
          <a:p>
            <a:r>
              <a:rPr lang="en-US" sz="2800" b="1" dirty="0">
                <a:effectLst/>
                <a:latin typeface="Calibri" panose="020F0502020204030204" pitchFamily="34" charset="0"/>
                <a:ea typeface="Calibri" panose="020F0502020204030204" pitchFamily="34" charset="0"/>
                <a:cs typeface="Times New Roman" panose="02020603050405020304" pitchFamily="18" charset="0"/>
              </a:rPr>
              <a:t>Category year wise analysis</a:t>
            </a:r>
            <a:endParaRPr lang="en-US" dirty="0"/>
          </a:p>
        </p:txBody>
      </p:sp>
      <p:sp>
        <p:nvSpPr>
          <p:cNvPr id="38" name="Slide Number Placeholder 37" hidden="1">
            <a:extLst>
              <a:ext uri="{FF2B5EF4-FFF2-40B4-BE49-F238E27FC236}">
                <a16:creationId xmlns:a16="http://schemas.microsoft.com/office/drawing/2014/main" id="{FB8C2F46-6F7F-433F-82F4-E8079F414C5A}"/>
              </a:ext>
            </a:extLst>
          </p:cNvPr>
          <p:cNvSpPr>
            <a:spLocks noGrp="1"/>
          </p:cNvSpPr>
          <p:nvPr>
            <p:ph type="sldNum" sz="quarter" idx="4294967295"/>
          </p:nvPr>
        </p:nvSpPr>
        <p:spPr>
          <a:xfrm>
            <a:off x="8610600" y="6356350"/>
            <a:ext cx="2743200" cy="365125"/>
          </a:xfrm>
        </p:spPr>
        <p:txBody>
          <a:bodyPr/>
          <a:lstStyle/>
          <a:p>
            <a:pPr>
              <a:spcAft>
                <a:spcPts val="600"/>
              </a:spcAft>
            </a:pPr>
            <a:fld id="{A402E4C0-AD5E-4E8C-9F21-7CCE474BDCEB}" type="slidenum">
              <a:rPr lang="en-US" smtClean="0"/>
              <a:pPr>
                <a:spcAft>
                  <a:spcPts val="600"/>
                </a:spcAft>
              </a:pPr>
              <a:t>14</a:t>
            </a:fld>
            <a:endParaRPr lang="en-US"/>
          </a:p>
        </p:txBody>
      </p:sp>
      <p:pic>
        <p:nvPicPr>
          <p:cNvPr id="14" name="Picture 13">
            <a:extLst>
              <a:ext uri="{FF2B5EF4-FFF2-40B4-BE49-F238E27FC236}">
                <a16:creationId xmlns:a16="http://schemas.microsoft.com/office/drawing/2014/main" id="{A69E1A34-5A2B-DC05-650C-740E395908A6}"/>
              </a:ext>
            </a:extLst>
          </p:cNvPr>
          <p:cNvPicPr>
            <a:picLocks noChangeAspect="1"/>
          </p:cNvPicPr>
          <p:nvPr/>
        </p:nvPicPr>
        <p:blipFill>
          <a:blip r:embed="rId2"/>
          <a:stretch>
            <a:fillRect/>
          </a:stretch>
        </p:blipFill>
        <p:spPr>
          <a:xfrm>
            <a:off x="109591" y="1715785"/>
            <a:ext cx="5986409" cy="4448710"/>
          </a:xfrm>
          <a:prstGeom prst="rect">
            <a:avLst/>
          </a:prstGeom>
        </p:spPr>
      </p:pic>
      <p:pic>
        <p:nvPicPr>
          <p:cNvPr id="16" name="Picture 15">
            <a:extLst>
              <a:ext uri="{FF2B5EF4-FFF2-40B4-BE49-F238E27FC236}">
                <a16:creationId xmlns:a16="http://schemas.microsoft.com/office/drawing/2014/main" id="{1A78AE64-7C29-1C1A-3931-8133F9E69AEB}"/>
              </a:ext>
            </a:extLst>
          </p:cNvPr>
          <p:cNvPicPr>
            <a:picLocks noChangeAspect="1"/>
          </p:cNvPicPr>
          <p:nvPr/>
        </p:nvPicPr>
        <p:blipFill>
          <a:blip r:embed="rId3"/>
          <a:stretch>
            <a:fillRect/>
          </a:stretch>
        </p:blipFill>
        <p:spPr>
          <a:xfrm>
            <a:off x="6226139" y="1715783"/>
            <a:ext cx="5671336" cy="4448709"/>
          </a:xfrm>
          <a:prstGeom prst="rect">
            <a:avLst/>
          </a:prstGeom>
        </p:spPr>
      </p:pic>
    </p:spTree>
    <p:extLst>
      <p:ext uri="{BB962C8B-B14F-4D97-AF65-F5344CB8AC3E}">
        <p14:creationId xmlns:p14="http://schemas.microsoft.com/office/powerpoint/2010/main" val="1059652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11559" y="-1"/>
            <a:ext cx="5456862" cy="6858001"/>
          </a:xfrm>
          <a:solidFill>
            <a:schemeClr val="accent6">
              <a:lumMod val="20000"/>
              <a:lumOff val="80000"/>
            </a:schemeClr>
          </a:solidFill>
        </p:spPr>
        <p:txBody>
          <a:bodyPr/>
          <a:lstStyle/>
          <a:p>
            <a:r>
              <a:rPr lang="en-US" b="1" dirty="0">
                <a:solidFill>
                  <a:schemeClr val="tx1">
                    <a:lumMod val="95000"/>
                    <a:lumOff val="5000"/>
                  </a:schemeClr>
                </a:solidFill>
              </a:rPr>
              <a:t>CONCLUSION</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297952" y="1212350"/>
            <a:ext cx="4993240" cy="5509125"/>
          </a:xfrm>
        </p:spPr>
        <p:txBody>
          <a:bodyPr/>
          <a:lstStyle/>
          <a:p>
            <a:pPr marL="285750" indent="-285750">
              <a:buFont typeface="Wingdings" panose="05000000000000000000" pitchFamily="2" charset="2"/>
              <a:buChar char="ü"/>
            </a:pPr>
            <a:r>
              <a:rPr lang="en-US" sz="1800" dirty="0">
                <a:solidFill>
                  <a:schemeClr val="tx1">
                    <a:lumMod val="95000"/>
                    <a:lumOff val="5000"/>
                  </a:schemeClr>
                </a:solidFill>
              </a:rPr>
              <a:t>By measuring, analyzing and comparing dataset, this statistics gives valuable insights about viewers behavior and certain patterns.</a:t>
            </a:r>
          </a:p>
          <a:p>
            <a:pPr marL="285750" indent="-285750">
              <a:buFont typeface="Wingdings" panose="05000000000000000000" pitchFamily="2" charset="2"/>
              <a:buChar char="ü"/>
            </a:pPr>
            <a:r>
              <a:rPr lang="en-US" sz="1800" dirty="0">
                <a:solidFill>
                  <a:schemeClr val="tx1">
                    <a:lumMod val="95000"/>
                    <a:lumOff val="5000"/>
                  </a:schemeClr>
                </a:solidFill>
              </a:rPr>
              <a:t>Youtubers can emphasis on the aspects like using certain tags, titles, thumbnails, category of videos, encouraging audience to like, subscribe, share and comment their videos to raise the overall performance. </a:t>
            </a:r>
          </a:p>
          <a:p>
            <a:pPr marL="285750" indent="-285750">
              <a:buFont typeface="Wingdings" panose="05000000000000000000" pitchFamily="2" charset="2"/>
              <a:buChar char="ü"/>
            </a:pPr>
            <a:r>
              <a:rPr lang="en-US" sz="1800" dirty="0">
                <a:solidFill>
                  <a:schemeClr val="tx1">
                    <a:lumMod val="95000"/>
                    <a:lumOff val="5000"/>
                  </a:schemeClr>
                </a:solidFill>
              </a:rPr>
              <a:t>YouTube can develop better algorithm to process videos by using this findings.</a:t>
            </a:r>
          </a:p>
          <a:p>
            <a:pPr marL="285750" indent="-285750">
              <a:buFont typeface="Wingdings" panose="05000000000000000000" pitchFamily="2" charset="2"/>
              <a:buChar char="ü"/>
            </a:pPr>
            <a:r>
              <a:rPr lang="en-US" sz="1800" dirty="0">
                <a:solidFill>
                  <a:schemeClr val="tx1">
                    <a:lumMod val="95000"/>
                    <a:lumOff val="5000"/>
                  </a:schemeClr>
                </a:solidFill>
              </a:rPr>
              <a:t>Viewers get better awareness of global trend and make use of it for their own interests.</a:t>
            </a:r>
          </a:p>
        </p:txBody>
      </p:sp>
      <p:sp>
        <p:nvSpPr>
          <p:cNvPr id="15" name="Footer Placehold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dirty="0"/>
          </a:p>
        </p:txBody>
      </p:sp>
    </p:spTree>
    <p:extLst>
      <p:ext uri="{BB962C8B-B14F-4D97-AF65-F5344CB8AC3E}">
        <p14:creationId xmlns:p14="http://schemas.microsoft.com/office/powerpoint/2010/main" val="1987845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sz="4000"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006975" y="2326705"/>
            <a:ext cx="5065159" cy="1187057"/>
          </a:xfrm>
        </p:spPr>
        <p:txBody>
          <a:bodyPr/>
          <a:lstStyle/>
          <a:p>
            <a:r>
              <a:rPr lang="en-US" sz="1800" dirty="0"/>
              <a:t>Project Link: </a:t>
            </a:r>
          </a:p>
          <a:p>
            <a:r>
              <a:rPr lang="en-US" sz="1800" i="1" dirty="0"/>
              <a:t>https://github.com/ssarkar4/YouTube_TrendingVideos_DataSet</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16</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AEFBEC-15C2-439A-1C2E-A0C5003B20DE}"/>
              </a:ext>
            </a:extLst>
          </p:cNvPr>
          <p:cNvSpPr>
            <a:spLocks noGrp="1"/>
          </p:cNvSpPr>
          <p:nvPr>
            <p:ph type="sldNum" sz="quarter" idx="12"/>
          </p:nvPr>
        </p:nvSpPr>
        <p:spPr/>
        <p:txBody>
          <a:bodyPr/>
          <a:lstStyle/>
          <a:p>
            <a:fld id="{A402E4C0-AD5E-4E8C-9F21-7CCE474BDCEB}" type="slidenum">
              <a:rPr lang="en-US" smtClean="0"/>
              <a:t>2</a:t>
            </a:fld>
            <a:endParaRPr lang="en-US" dirty="0"/>
          </a:p>
        </p:txBody>
      </p:sp>
      <p:sp>
        <p:nvSpPr>
          <p:cNvPr id="9" name="Text Placeholder 8">
            <a:extLst>
              <a:ext uri="{FF2B5EF4-FFF2-40B4-BE49-F238E27FC236}">
                <a16:creationId xmlns:a16="http://schemas.microsoft.com/office/drawing/2014/main" id="{31F1A47F-2680-3E54-A226-EB81440BC6F9}"/>
              </a:ext>
            </a:extLst>
          </p:cNvPr>
          <p:cNvSpPr>
            <a:spLocks noGrp="1"/>
          </p:cNvSpPr>
          <p:nvPr>
            <p:ph type="body" sz="quarter" idx="22"/>
          </p:nvPr>
        </p:nvSpPr>
        <p:spPr>
          <a:xfrm>
            <a:off x="1315091" y="1335640"/>
            <a:ext cx="5804899" cy="4890499"/>
          </a:xfrm>
        </p:spPr>
        <p:txBody>
          <a:bodyPr>
            <a:noAutofit/>
          </a:bodyPr>
          <a:lstStyle/>
          <a:p>
            <a:pPr marL="285750" indent="-285750">
              <a:buFont typeface="Wingdings" panose="05000000000000000000" pitchFamily="2" charset="2"/>
              <a:buChar char="ü"/>
            </a:pPr>
            <a:r>
              <a:rPr lang="en-US" sz="1800" dirty="0"/>
              <a:t>Introduction </a:t>
            </a:r>
          </a:p>
          <a:p>
            <a:pPr marL="285750" indent="-285750">
              <a:buFont typeface="Wingdings" panose="05000000000000000000" pitchFamily="2" charset="2"/>
              <a:buChar char="ü"/>
            </a:pPr>
            <a:r>
              <a:rPr lang="en-US" sz="1800" dirty="0"/>
              <a:t>Dataset Details</a:t>
            </a:r>
          </a:p>
          <a:p>
            <a:pPr marL="285750" indent="-285750">
              <a:buFont typeface="Wingdings" panose="05000000000000000000" pitchFamily="2" charset="2"/>
              <a:buChar char="ü"/>
            </a:pPr>
            <a:r>
              <a:rPr lang="en-US" sz="1800" dirty="0"/>
              <a:t>Cluster Specification</a:t>
            </a:r>
          </a:p>
          <a:p>
            <a:pPr marL="285750" indent="-285750">
              <a:buFont typeface="Wingdings" panose="05000000000000000000" pitchFamily="2" charset="2"/>
              <a:buChar char="ü"/>
            </a:pPr>
            <a:r>
              <a:rPr lang="en-US" sz="1800" dirty="0"/>
              <a:t>Project Workflow</a:t>
            </a:r>
          </a:p>
          <a:p>
            <a:pPr marL="285750" indent="-285750">
              <a:buFont typeface="Wingdings" panose="05000000000000000000" pitchFamily="2" charset="2"/>
              <a:buChar char="ü"/>
            </a:pPr>
            <a:r>
              <a:rPr lang="en-US" sz="1800" dirty="0"/>
              <a:t>Analysis &amp; Visualization</a:t>
            </a:r>
          </a:p>
          <a:p>
            <a:pPr marL="285750" indent="-285750">
              <a:buFont typeface="Wingdings" panose="05000000000000000000" pitchFamily="2" charset="2"/>
              <a:buChar char="ü"/>
            </a:pPr>
            <a:r>
              <a:rPr lang="en-US" sz="1800" dirty="0"/>
              <a:t>CONCLUSION</a:t>
            </a:r>
          </a:p>
        </p:txBody>
      </p:sp>
      <p:sp>
        <p:nvSpPr>
          <p:cNvPr id="12" name="Title 11">
            <a:extLst>
              <a:ext uri="{FF2B5EF4-FFF2-40B4-BE49-F238E27FC236}">
                <a16:creationId xmlns:a16="http://schemas.microsoft.com/office/drawing/2014/main" id="{D50CA82D-CF9C-C9FF-E3F5-B88EB9108DEE}"/>
              </a:ext>
            </a:extLst>
          </p:cNvPr>
          <p:cNvSpPr>
            <a:spLocks noGrp="1"/>
          </p:cNvSpPr>
          <p:nvPr>
            <p:ph type="title"/>
          </p:nvPr>
        </p:nvSpPr>
        <p:spPr>
          <a:xfrm>
            <a:off x="911687" y="388591"/>
            <a:ext cx="2956810" cy="1129164"/>
          </a:xfrm>
        </p:spPr>
        <p:txBody>
          <a:bodyPr/>
          <a:lstStyle/>
          <a:p>
            <a:r>
              <a:rPr lang="en-US" dirty="0"/>
              <a:t>AGENDA</a:t>
            </a:r>
          </a:p>
        </p:txBody>
      </p:sp>
      <p:pic>
        <p:nvPicPr>
          <p:cNvPr id="15" name="Picture 14">
            <a:extLst>
              <a:ext uri="{FF2B5EF4-FFF2-40B4-BE49-F238E27FC236}">
                <a16:creationId xmlns:a16="http://schemas.microsoft.com/office/drawing/2014/main" id="{23266AC1-1ABB-9FF9-372F-D99336066CB6}"/>
              </a:ext>
            </a:extLst>
          </p:cNvPr>
          <p:cNvPicPr>
            <a:picLocks noChangeAspect="1"/>
          </p:cNvPicPr>
          <p:nvPr/>
        </p:nvPicPr>
        <p:blipFill>
          <a:blip r:embed="rId2"/>
          <a:stretch>
            <a:fillRect/>
          </a:stretch>
        </p:blipFill>
        <p:spPr>
          <a:xfrm>
            <a:off x="10117335" y="274095"/>
            <a:ext cx="1519145" cy="1358156"/>
          </a:xfrm>
          <a:prstGeom prst="rect">
            <a:avLst/>
          </a:prstGeom>
        </p:spPr>
      </p:pic>
    </p:spTree>
    <p:extLst>
      <p:ext uri="{BB962C8B-B14F-4D97-AF65-F5344CB8AC3E}">
        <p14:creationId xmlns:p14="http://schemas.microsoft.com/office/powerpoint/2010/main" val="1092239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3939898" y="74880"/>
            <a:ext cx="7288284" cy="668654"/>
          </a:xfrm>
        </p:spPr>
        <p:txBody>
          <a:bodyPr>
            <a:normAutofit/>
          </a:bodyPr>
          <a:lstStyle/>
          <a:p>
            <a:r>
              <a:rPr lang="en-US" dirty="0">
                <a:ea typeface="+mn-ea"/>
                <a:cs typeface="+mn-cs"/>
              </a:rPr>
              <a:t>INTRODUCTION</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996592"/>
            <a:ext cx="3581400" cy="5122105"/>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3939898" y="922786"/>
            <a:ext cx="3821130" cy="803166"/>
          </a:xfrm>
        </p:spPr>
        <p:txBody>
          <a:bodyPr>
            <a:normAutofit/>
          </a:bodyPr>
          <a:lstStyle/>
          <a:p>
            <a:r>
              <a:rPr lang="en-US" sz="2200" dirty="0"/>
              <a:t>DATA SET INSIGHTS</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38600" y="1407957"/>
            <a:ext cx="7961616" cy="1763425"/>
          </a:xfrm>
        </p:spPr>
        <p:txBody>
          <a:bodyPr>
            <a:normAutofit fontScale="92500" lnSpcReduction="20000"/>
          </a:bodyPr>
          <a:lstStyle/>
          <a:p>
            <a:pPr marL="285750" indent="-285750" algn="just">
              <a:buFont typeface="Wingdings" panose="05000000000000000000" pitchFamily="2" charset="2"/>
              <a:buChar char="ü"/>
            </a:pPr>
            <a:r>
              <a:rPr lang="en-US" sz="1700" dirty="0"/>
              <a:t>This dataset includes several years (and counting) of data on daily trending YouTube videos (2020-2023).</a:t>
            </a:r>
          </a:p>
          <a:p>
            <a:pPr marL="285750" indent="-285750" algn="just">
              <a:buFont typeface="Wingdings" panose="05000000000000000000" pitchFamily="2" charset="2"/>
              <a:buChar char="ü"/>
            </a:pPr>
            <a:r>
              <a:rPr lang="en-US" sz="1700" dirty="0"/>
              <a:t>Data includes the video title, channel title, publish time, tags, views, likes and dislikes, description, categories, and comment count.</a:t>
            </a:r>
          </a:p>
          <a:p>
            <a:pPr marL="285750" indent="-285750" algn="just">
              <a:buFont typeface="Wingdings" panose="05000000000000000000" pitchFamily="2" charset="2"/>
              <a:buChar char="ü"/>
            </a:pPr>
            <a:r>
              <a:rPr lang="en-US" sz="1700" dirty="0"/>
              <a:t>Data is included for India, USA, Great Britain, Germany, Canada, France, Russia, Brazil, Mexico, South Korea, and Japan, respectively. Each country’s data is in a separate file.</a:t>
            </a:r>
          </a:p>
          <a:p>
            <a:pPr marL="285750" indent="-285750" algn="just">
              <a:buFont typeface="Arial" panose="020B0604020202020204" pitchFamily="34" charset="0"/>
              <a:buChar char="•"/>
            </a:pPr>
            <a:endParaRPr lang="en-US" dirty="0"/>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4002640" y="3317273"/>
            <a:ext cx="3581400" cy="480742"/>
          </a:xfrm>
        </p:spPr>
        <p:txBody>
          <a:bodyPr>
            <a:noAutofit/>
          </a:bodyPr>
          <a:lstStyle/>
          <a:p>
            <a:r>
              <a:rPr lang="en-US" sz="2200" dirty="0"/>
              <a:t>PROJECT INSIGHTS</a:t>
            </a:r>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4172163" y="3835805"/>
            <a:ext cx="7828053" cy="2520545"/>
          </a:xfrm>
        </p:spPr>
        <p:txBody>
          <a:bodyPr>
            <a:normAutofit fontScale="92500" lnSpcReduction="10000"/>
          </a:bodyPr>
          <a:lstStyle/>
          <a:p>
            <a:pPr marL="285750" indent="-285750" algn="just">
              <a:buFont typeface="Wingdings" panose="05000000000000000000" pitchFamily="2" charset="2"/>
              <a:buChar char="ü"/>
            </a:pPr>
            <a:r>
              <a:rPr lang="en-US" sz="1700" dirty="0"/>
              <a:t>Analyzed the whole dataset &amp; conclude the top-10 trending videos worldwide.</a:t>
            </a:r>
          </a:p>
          <a:p>
            <a:pPr marL="285750" indent="-285750" algn="just">
              <a:buFont typeface="Wingdings" panose="05000000000000000000" pitchFamily="2" charset="2"/>
              <a:buChar char="ü"/>
            </a:pPr>
            <a:r>
              <a:rPr lang="en-US" sz="1700" dirty="0"/>
              <a:t>Figure out the most trending video of individual countries based on the engagement score.</a:t>
            </a:r>
          </a:p>
          <a:p>
            <a:pPr marL="285750" indent="-285750" algn="just">
              <a:buFont typeface="Wingdings" panose="05000000000000000000" pitchFamily="2" charset="2"/>
              <a:buChar char="ü"/>
            </a:pPr>
            <a:r>
              <a:rPr lang="en-US" sz="1700" dirty="0"/>
              <a:t>Conducted year-on-year analysis to find the most viewed channel in the USA and identify content preferences and marketing opportunities.</a:t>
            </a:r>
          </a:p>
          <a:p>
            <a:pPr marL="285750" indent="-285750" algn="just">
              <a:buFont typeface="Wingdings" panose="05000000000000000000" pitchFamily="2" charset="2"/>
              <a:buChar char="ü"/>
            </a:pPr>
            <a:r>
              <a:rPr lang="en-US" sz="1700" dirty="0"/>
              <a:t>Extracted the most frequent tags used while uploading videos to understand the prevalent themes or topics in YouTube videos in India.</a:t>
            </a:r>
          </a:p>
          <a:p>
            <a:pPr marL="285750" indent="-285750" algn="just">
              <a:buFont typeface="Wingdings" panose="05000000000000000000" pitchFamily="2" charset="2"/>
              <a:buChar char="ü"/>
            </a:pPr>
            <a:r>
              <a:rPr lang="en-US" sz="1700" dirty="0"/>
              <a:t>Analyzed the most viewed category of videos in all countries and identified the public interest every year.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410969" y="346004"/>
            <a:ext cx="4347950" cy="604760"/>
          </a:xfrm>
        </p:spPr>
        <p:txBody>
          <a:bodyPr/>
          <a:lstStyle/>
          <a:p>
            <a:r>
              <a:rPr lang="en-US" noProof="0" dirty="0"/>
              <a:t>DATA SET DETAILS</a:t>
            </a: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638517" y="1331293"/>
            <a:ext cx="3234838" cy="3939349"/>
          </a:xfrm>
        </p:spPr>
        <p:txBody>
          <a:bodyPr>
            <a:noAutofit/>
          </a:bodyPr>
          <a:lstStyle/>
          <a:p>
            <a:pPr marL="285750" indent="-285750">
              <a:lnSpc>
                <a:spcPct val="100000"/>
              </a:lnSpc>
              <a:buFont typeface="Wingdings" panose="05000000000000000000" pitchFamily="2" charset="2"/>
              <a:buChar char="ü"/>
            </a:pPr>
            <a:r>
              <a:rPr lang="en-US" sz="1800" dirty="0"/>
              <a:t>DATASET NAME</a:t>
            </a:r>
          </a:p>
          <a:p>
            <a:pPr marL="285750" indent="-285750">
              <a:lnSpc>
                <a:spcPct val="100000"/>
              </a:lnSpc>
              <a:buFont typeface="Wingdings" panose="05000000000000000000" pitchFamily="2" charset="2"/>
              <a:buChar char="ü"/>
            </a:pPr>
            <a:r>
              <a:rPr lang="en-US" sz="1800" dirty="0"/>
              <a:t>DATASET LINK</a:t>
            </a:r>
          </a:p>
          <a:p>
            <a:pPr marL="285750" indent="-285750">
              <a:lnSpc>
                <a:spcPct val="100000"/>
              </a:lnSpc>
              <a:buFont typeface="Wingdings" panose="05000000000000000000" pitchFamily="2" charset="2"/>
              <a:buChar char="ü"/>
            </a:pPr>
            <a:r>
              <a:rPr lang="en-US" sz="1800" dirty="0"/>
              <a:t>TOTAL SIZE OF FILE</a:t>
            </a:r>
          </a:p>
          <a:p>
            <a:pPr marL="285750" indent="-285750">
              <a:lnSpc>
                <a:spcPct val="100000"/>
              </a:lnSpc>
              <a:buFont typeface="Wingdings" panose="05000000000000000000" pitchFamily="2" charset="2"/>
              <a:buChar char="ü"/>
            </a:pPr>
            <a:r>
              <a:rPr lang="en-US" sz="1800" dirty="0"/>
              <a:t>SIZE OF FILE USED</a:t>
            </a:r>
          </a:p>
          <a:p>
            <a:pPr marL="285750" indent="-285750">
              <a:lnSpc>
                <a:spcPct val="100000"/>
              </a:lnSpc>
              <a:buFont typeface="Wingdings" panose="05000000000000000000" pitchFamily="2" charset="2"/>
              <a:buChar char="ü"/>
            </a:pPr>
            <a:r>
              <a:rPr lang="en-US" sz="1800" dirty="0"/>
              <a:t>FORMAT</a:t>
            </a:r>
          </a:p>
          <a:p>
            <a:pPr marL="285750" indent="-285750">
              <a:lnSpc>
                <a:spcPct val="100000"/>
              </a:lnSpc>
              <a:buFont typeface="Wingdings" panose="05000000000000000000" pitchFamily="2" charset="2"/>
              <a:buChar char="ü"/>
            </a:pPr>
            <a:r>
              <a:rPr lang="en-US" sz="1800" dirty="0"/>
              <a:t>Countries USED</a:t>
            </a:r>
          </a:p>
          <a:p>
            <a:endParaRPr lang="en-US" dirty="0"/>
          </a:p>
          <a:p>
            <a:endParaRPr lang="en-US" dirty="0"/>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3873355" y="1184796"/>
            <a:ext cx="7900827" cy="4688113"/>
          </a:xfrm>
        </p:spPr>
        <p:txBody>
          <a:bodyPr>
            <a:normAutofit/>
          </a:bodyPr>
          <a:lstStyle/>
          <a:p>
            <a:pPr>
              <a:lnSpc>
                <a:spcPct val="150000"/>
              </a:lnSpc>
            </a:pPr>
            <a:r>
              <a:rPr lang="en-US" sz="2100" dirty="0"/>
              <a:t>YouTube Trending Videos Dataset</a:t>
            </a:r>
          </a:p>
          <a:p>
            <a:pPr>
              <a:lnSpc>
                <a:spcPct val="150000"/>
              </a:lnSpc>
            </a:pPr>
            <a:r>
              <a:rPr lang="en-US" sz="2100" dirty="0">
                <a:solidFill>
                  <a:schemeClr val="bg1">
                    <a:lumMod val="95000"/>
                  </a:schemeClr>
                </a:solidFill>
                <a:hlinkClick r:id="rId2">
                  <a:extLst>
                    <a:ext uri="{A12FA001-AC4F-418D-AE19-62706E023703}">
                      <ahyp:hlinkClr xmlns:ahyp="http://schemas.microsoft.com/office/drawing/2018/hyperlinkcolor" val="tx"/>
                    </a:ext>
                  </a:extLst>
                </a:hlinkClick>
              </a:rPr>
              <a:t>YouTube Trending Video Dataset (updated daily) (kaggle.com)</a:t>
            </a:r>
            <a:endParaRPr lang="en-US" sz="2100" dirty="0">
              <a:solidFill>
                <a:schemeClr val="bg1">
                  <a:lumMod val="95000"/>
                </a:schemeClr>
              </a:solidFill>
            </a:endParaRPr>
          </a:p>
          <a:p>
            <a:r>
              <a:rPr lang="en-US" sz="2100" dirty="0"/>
              <a:t>3.76 GB</a:t>
            </a:r>
          </a:p>
          <a:p>
            <a:r>
              <a:rPr lang="en-US" sz="2100" dirty="0"/>
              <a:t>2.43 GB</a:t>
            </a:r>
          </a:p>
          <a:p>
            <a:r>
              <a:rPr lang="en-US" sz="2100" dirty="0"/>
              <a:t>CSV</a:t>
            </a:r>
          </a:p>
          <a:p>
            <a:r>
              <a:rPr lang="it-IT" sz="2100" dirty="0"/>
              <a:t>India, USA, Canada, Russia, Brazil, South Korea, and Japan.</a:t>
            </a:r>
          </a:p>
          <a:p>
            <a:endParaRPr lang="it-IT" sz="2100" dirty="0"/>
          </a:p>
          <a:p>
            <a:endParaRPr lang="en-US" sz="2100" dirty="0"/>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
        <p:nvSpPr>
          <p:cNvPr id="2" name="Text Placeholder 25">
            <a:extLst>
              <a:ext uri="{FF2B5EF4-FFF2-40B4-BE49-F238E27FC236}">
                <a16:creationId xmlns:a16="http://schemas.microsoft.com/office/drawing/2014/main" id="{B31B78F0-24E1-D190-D466-8B7B581236D8}"/>
              </a:ext>
            </a:extLst>
          </p:cNvPr>
          <p:cNvSpPr txBox="1">
            <a:spLocks/>
          </p:cNvSpPr>
          <p:nvPr/>
        </p:nvSpPr>
        <p:spPr>
          <a:xfrm>
            <a:off x="635118" y="1895302"/>
            <a:ext cx="2859091"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3" name="Text Placeholder 37">
            <a:extLst>
              <a:ext uri="{FF2B5EF4-FFF2-40B4-BE49-F238E27FC236}">
                <a16:creationId xmlns:a16="http://schemas.microsoft.com/office/drawing/2014/main" id="{6EF9F72C-9DF9-E39E-2271-D9F4FB0B0A7F}"/>
              </a:ext>
            </a:extLst>
          </p:cNvPr>
          <p:cNvSpPr txBox="1">
            <a:spLocks/>
          </p:cNvSpPr>
          <p:nvPr/>
        </p:nvSpPr>
        <p:spPr>
          <a:xfrm>
            <a:off x="3218345" y="1844554"/>
            <a:ext cx="8453098" cy="344047"/>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dirty="0"/>
          </a:p>
        </p:txBody>
      </p:sp>
      <p:sp>
        <p:nvSpPr>
          <p:cNvPr id="6" name="Text Placeholder 21">
            <a:extLst>
              <a:ext uri="{FF2B5EF4-FFF2-40B4-BE49-F238E27FC236}">
                <a16:creationId xmlns:a16="http://schemas.microsoft.com/office/drawing/2014/main" id="{09FFF767-7F8E-B0BD-F419-23BC84D75704}"/>
              </a:ext>
            </a:extLst>
          </p:cNvPr>
          <p:cNvSpPr txBox="1">
            <a:spLocks/>
          </p:cNvSpPr>
          <p:nvPr/>
        </p:nvSpPr>
        <p:spPr>
          <a:xfrm>
            <a:off x="635118" y="3163728"/>
            <a:ext cx="2859090"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2">
            <a:extLst>
              <a:ext uri="{FF2B5EF4-FFF2-40B4-BE49-F238E27FC236}">
                <a16:creationId xmlns:a16="http://schemas.microsoft.com/office/drawing/2014/main" id="{3C87A1F4-9B04-28C1-23F0-A3F271D991A6}"/>
              </a:ext>
            </a:extLst>
          </p:cNvPr>
          <p:cNvSpPr>
            <a:spLocks noGrp="1"/>
          </p:cNvSpPr>
          <p:nvPr>
            <p:ph type="title"/>
          </p:nvPr>
        </p:nvSpPr>
        <p:spPr>
          <a:xfrm>
            <a:off x="410968" y="346004"/>
            <a:ext cx="8199631" cy="604760"/>
          </a:xfrm>
        </p:spPr>
        <p:txBody>
          <a:bodyPr>
            <a:normAutofit/>
          </a:bodyPr>
          <a:lstStyle/>
          <a:p>
            <a:r>
              <a:rPr lang="en-US" noProof="0" dirty="0"/>
              <a:t>Hadoop Cluster Specification</a:t>
            </a:r>
            <a:endParaRPr lang="en-US" dirty="0"/>
          </a:p>
        </p:txBody>
      </p:sp>
      <p:sp>
        <p:nvSpPr>
          <p:cNvPr id="14" name="Text Placeholder 25">
            <a:extLst>
              <a:ext uri="{FF2B5EF4-FFF2-40B4-BE49-F238E27FC236}">
                <a16:creationId xmlns:a16="http://schemas.microsoft.com/office/drawing/2014/main" id="{BD43317B-2573-A74F-15CF-721E6FA73863}"/>
              </a:ext>
            </a:extLst>
          </p:cNvPr>
          <p:cNvSpPr txBox="1">
            <a:spLocks/>
          </p:cNvSpPr>
          <p:nvPr/>
        </p:nvSpPr>
        <p:spPr>
          <a:xfrm>
            <a:off x="638517" y="1331294"/>
            <a:ext cx="3234838" cy="1535196"/>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Wingdings" panose="05000000000000000000" pitchFamily="2" charset="2"/>
              <a:buChar char="ü"/>
            </a:pPr>
            <a:r>
              <a:rPr lang="en-US" sz="1800" dirty="0"/>
              <a:t>CLUSTER VERSION</a:t>
            </a:r>
          </a:p>
          <a:p>
            <a:pPr marL="285750" indent="-285750">
              <a:lnSpc>
                <a:spcPct val="100000"/>
              </a:lnSpc>
              <a:buFont typeface="Wingdings" panose="05000000000000000000" pitchFamily="2" charset="2"/>
              <a:buChar char="ü"/>
            </a:pPr>
            <a:r>
              <a:rPr lang="en-US" sz="1800" dirty="0"/>
              <a:t>CLUSTER NODES</a:t>
            </a:r>
          </a:p>
          <a:p>
            <a:pPr marL="285750" indent="-285750">
              <a:lnSpc>
                <a:spcPct val="100000"/>
              </a:lnSpc>
              <a:buFont typeface="Wingdings" panose="05000000000000000000" pitchFamily="2" charset="2"/>
              <a:buChar char="ü"/>
            </a:pPr>
            <a:r>
              <a:rPr lang="en-US" sz="1800" dirty="0"/>
              <a:t>MEMORY SIZE</a:t>
            </a:r>
          </a:p>
          <a:p>
            <a:pPr marL="285750" indent="-285750">
              <a:lnSpc>
                <a:spcPct val="100000"/>
              </a:lnSpc>
              <a:buFont typeface="Wingdings" panose="05000000000000000000" pitchFamily="2" charset="2"/>
              <a:buChar char="ü"/>
            </a:pPr>
            <a:r>
              <a:rPr lang="en-US" sz="1800" dirty="0"/>
              <a:t>CPU SPEED</a:t>
            </a:r>
          </a:p>
          <a:p>
            <a:endParaRPr lang="en-US" sz="1800" dirty="0"/>
          </a:p>
          <a:p>
            <a:endParaRPr lang="en-US" sz="1800" dirty="0"/>
          </a:p>
          <a:p>
            <a:endParaRPr lang="en-US" sz="1800" dirty="0"/>
          </a:p>
        </p:txBody>
      </p:sp>
      <p:sp>
        <p:nvSpPr>
          <p:cNvPr id="15" name="Text Placeholder 37">
            <a:extLst>
              <a:ext uri="{FF2B5EF4-FFF2-40B4-BE49-F238E27FC236}">
                <a16:creationId xmlns:a16="http://schemas.microsoft.com/office/drawing/2014/main" id="{6AAA4CC8-FEF3-51D1-9FD4-026D0EB5434E}"/>
              </a:ext>
            </a:extLst>
          </p:cNvPr>
          <p:cNvSpPr txBox="1">
            <a:spLocks/>
          </p:cNvSpPr>
          <p:nvPr/>
        </p:nvSpPr>
        <p:spPr>
          <a:xfrm>
            <a:off x="3873355" y="1194644"/>
            <a:ext cx="7900827" cy="1643865"/>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a:t>Hadoop 3.1.2</a:t>
            </a:r>
          </a:p>
          <a:p>
            <a:r>
              <a:rPr lang="en-US" sz="2000" dirty="0"/>
              <a:t>3 Nodes</a:t>
            </a:r>
          </a:p>
          <a:p>
            <a:r>
              <a:rPr lang="en-US" sz="2000" dirty="0"/>
              <a:t>Memory used 480.15 GB and Memory Remaining 54.29GB</a:t>
            </a:r>
          </a:p>
          <a:p>
            <a:r>
              <a:rPr lang="en-US" sz="2000" dirty="0"/>
              <a:t>1995.312 MHz</a:t>
            </a:r>
          </a:p>
        </p:txBody>
      </p:sp>
      <p:sp>
        <p:nvSpPr>
          <p:cNvPr id="16" name="Slide Number Placeholder 4">
            <a:extLst>
              <a:ext uri="{FF2B5EF4-FFF2-40B4-BE49-F238E27FC236}">
                <a16:creationId xmlns:a16="http://schemas.microsoft.com/office/drawing/2014/main" id="{FA756B33-6AF6-B738-3A5D-A620E616A10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
        <p:nvSpPr>
          <p:cNvPr id="17" name="Text Placeholder 25">
            <a:extLst>
              <a:ext uri="{FF2B5EF4-FFF2-40B4-BE49-F238E27FC236}">
                <a16:creationId xmlns:a16="http://schemas.microsoft.com/office/drawing/2014/main" id="{9C1106C9-7C60-ABB2-6641-BEDA9B8A3C32}"/>
              </a:ext>
            </a:extLst>
          </p:cNvPr>
          <p:cNvSpPr txBox="1">
            <a:spLocks/>
          </p:cNvSpPr>
          <p:nvPr/>
        </p:nvSpPr>
        <p:spPr>
          <a:xfrm>
            <a:off x="635118" y="1895302"/>
            <a:ext cx="2859091"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8" name="Text Placeholder 37">
            <a:extLst>
              <a:ext uri="{FF2B5EF4-FFF2-40B4-BE49-F238E27FC236}">
                <a16:creationId xmlns:a16="http://schemas.microsoft.com/office/drawing/2014/main" id="{85A4FF0F-B957-7806-3DFA-0808ED543C98}"/>
              </a:ext>
            </a:extLst>
          </p:cNvPr>
          <p:cNvSpPr txBox="1">
            <a:spLocks/>
          </p:cNvSpPr>
          <p:nvPr/>
        </p:nvSpPr>
        <p:spPr>
          <a:xfrm>
            <a:off x="3218345" y="1844554"/>
            <a:ext cx="8453098" cy="344047"/>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dirty="0"/>
          </a:p>
        </p:txBody>
      </p:sp>
      <p:sp>
        <p:nvSpPr>
          <p:cNvPr id="19" name="Text Placeholder 21">
            <a:extLst>
              <a:ext uri="{FF2B5EF4-FFF2-40B4-BE49-F238E27FC236}">
                <a16:creationId xmlns:a16="http://schemas.microsoft.com/office/drawing/2014/main" id="{68F16990-16F5-B307-A6B0-0E7829E81F5A}"/>
              </a:ext>
            </a:extLst>
          </p:cNvPr>
          <p:cNvSpPr txBox="1">
            <a:spLocks/>
          </p:cNvSpPr>
          <p:nvPr/>
        </p:nvSpPr>
        <p:spPr>
          <a:xfrm>
            <a:off x="635118" y="3163728"/>
            <a:ext cx="2859090"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677389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318850"/>
            <a:ext cx="7286605" cy="634323"/>
          </a:xfrm>
          <a:effectLst>
            <a:glow rad="139700">
              <a:schemeClr val="accent1">
                <a:satMod val="175000"/>
                <a:alpha val="40000"/>
              </a:schemeClr>
            </a:glow>
          </a:effectLst>
        </p:spPr>
        <p:txBody>
          <a:bodyPr/>
          <a:lstStyle/>
          <a:p>
            <a:r>
              <a:rPr lang="en-US" dirty="0"/>
              <a:t>Project workflow</a:t>
            </a:r>
          </a:p>
        </p:txBody>
      </p:sp>
      <p:graphicFrame>
        <p:nvGraphicFramePr>
          <p:cNvPr id="37" name="Diagram 36">
            <a:extLst>
              <a:ext uri="{FF2B5EF4-FFF2-40B4-BE49-F238E27FC236}">
                <a16:creationId xmlns:a16="http://schemas.microsoft.com/office/drawing/2014/main" id="{E1D53420-9836-AD50-C4BC-A80CD8A0A0DA}"/>
              </a:ext>
            </a:extLst>
          </p:cNvPr>
          <p:cNvGraphicFramePr/>
          <p:nvPr>
            <p:extLst>
              <p:ext uri="{D42A27DB-BD31-4B8C-83A1-F6EECF244321}">
                <p14:modId xmlns:p14="http://schemas.microsoft.com/office/powerpoint/2010/main" val="1827040565"/>
              </p:ext>
            </p:extLst>
          </p:nvPr>
        </p:nvGraphicFramePr>
        <p:xfrm>
          <a:off x="832208" y="1417834"/>
          <a:ext cx="11088044" cy="38528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882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woman with VR goggles on her face&#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22570" y="729926"/>
            <a:ext cx="6456836"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6838233" y="1955107"/>
            <a:ext cx="5353767" cy="2938409"/>
          </a:xfrm>
        </p:spPr>
        <p:txBody>
          <a:bodyPr/>
          <a:lstStyle/>
          <a:p>
            <a:pPr algn="ctr"/>
            <a:r>
              <a:rPr lang="en-US" dirty="0"/>
              <a:t>ANALYSIS &amp; VISULAIZATION</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Tree>
    <p:extLst>
      <p:ext uri="{BB962C8B-B14F-4D97-AF65-F5344CB8AC3E}">
        <p14:creationId xmlns:p14="http://schemas.microsoft.com/office/powerpoint/2010/main" val="3474899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32">
            <a:extLst>
              <a:ext uri="{FF2B5EF4-FFF2-40B4-BE49-F238E27FC236}">
                <a16:creationId xmlns:a16="http://schemas.microsoft.com/office/drawing/2014/main" id="{6408E2D6-75F9-4B6D-83C6-E5C1D0785788}"/>
              </a:ext>
            </a:extLst>
          </p:cNvPr>
          <p:cNvSpPr>
            <a:spLocks noGrp="1"/>
          </p:cNvSpPr>
          <p:nvPr>
            <p:ph type="body" sz="quarter" idx="15"/>
          </p:nvPr>
        </p:nvSpPr>
        <p:spPr>
          <a:xfrm>
            <a:off x="7315200" y="674450"/>
            <a:ext cx="4623371" cy="6047025"/>
          </a:xfrm>
        </p:spPr>
        <p:txBody>
          <a:bodyPr>
            <a:normAutofit/>
          </a:bodyPr>
          <a:lstStyle/>
          <a:p>
            <a:pPr marL="342900" indent="-342900">
              <a:buFont typeface="Wingdings" panose="05000000000000000000" pitchFamily="2" charset="2"/>
              <a:buChar char="ü"/>
            </a:pPr>
            <a:r>
              <a:rPr lang="en-US" sz="2300" dirty="0">
                <a:solidFill>
                  <a:schemeClr val="bg1"/>
                </a:solidFill>
              </a:rPr>
              <a:t>Most Trending video from all 7 countries turned out to be </a:t>
            </a:r>
            <a:r>
              <a:rPr lang="en-US" sz="2300" b="1" dirty="0">
                <a:solidFill>
                  <a:schemeClr val="bg1"/>
                </a:solidFill>
              </a:rPr>
              <a:t>‘Turn into Orbeez – Tutorial’</a:t>
            </a:r>
            <a:r>
              <a:rPr lang="en-US" sz="2300" dirty="0">
                <a:solidFill>
                  <a:schemeClr val="bg1"/>
                </a:solidFill>
              </a:rPr>
              <a:t>.</a:t>
            </a:r>
          </a:p>
          <a:p>
            <a:pPr marL="342900" indent="-342900">
              <a:buFont typeface="Wingdings" panose="05000000000000000000" pitchFamily="2" charset="2"/>
              <a:buChar char="ü"/>
            </a:pPr>
            <a:r>
              <a:rPr lang="en-US" sz="2300" dirty="0">
                <a:solidFill>
                  <a:schemeClr val="bg1"/>
                </a:solidFill>
              </a:rPr>
              <a:t>Trending videos are scored based on total engagement including factors like views, likes, dislikes, and comments.</a:t>
            </a:r>
          </a:p>
          <a:p>
            <a:pPr marL="342900" indent="-342900">
              <a:buFont typeface="Wingdings" panose="05000000000000000000" pitchFamily="2" charset="2"/>
              <a:buChar char="ü"/>
            </a:pPr>
            <a:r>
              <a:rPr lang="en-US" sz="2300" dirty="0">
                <a:solidFill>
                  <a:schemeClr val="bg1"/>
                </a:solidFill>
              </a:rPr>
              <a:t>Most of the trending videos are originated from South Korea, such as</a:t>
            </a:r>
          </a:p>
          <a:p>
            <a:r>
              <a:rPr lang="en-US" sz="2300" dirty="0">
                <a:solidFill>
                  <a:schemeClr val="bg1"/>
                </a:solidFill>
              </a:rPr>
              <a:t>	BTS - 15%</a:t>
            </a:r>
          </a:p>
          <a:p>
            <a:r>
              <a:rPr lang="en-US" sz="2300" dirty="0">
                <a:solidFill>
                  <a:schemeClr val="bg1"/>
                </a:solidFill>
              </a:rPr>
              <a:t>	BLACKPINK- 23%</a:t>
            </a:r>
          </a:p>
          <a:p>
            <a:r>
              <a:rPr lang="en-US" sz="2300" dirty="0">
                <a:solidFill>
                  <a:schemeClr val="bg1"/>
                </a:solidFill>
              </a:rPr>
              <a:t>	JISOO &amp; JUNK KOOK-18% </a:t>
            </a:r>
          </a:p>
          <a:p>
            <a:endParaRPr lang="en-US" sz="2300" dirty="0">
              <a:solidFill>
                <a:schemeClr val="bg1"/>
              </a:solidFill>
            </a:endParaRPr>
          </a:p>
        </p:txBody>
      </p:sp>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82194" y="85154"/>
            <a:ext cx="11856378" cy="659992"/>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sz="2800" b="1" dirty="0">
                <a:effectLst/>
                <a:latin typeface="Calibri" panose="020F0502020204030204" pitchFamily="34" charset="0"/>
                <a:ea typeface="Calibri" panose="020F0502020204030204" pitchFamily="34" charset="0"/>
                <a:cs typeface="Times New Roman" panose="02020603050405020304" pitchFamily="18" charset="0"/>
              </a:rPr>
              <a:t>Top-10 Trending Videos Worldwide</a:t>
            </a:r>
            <a:endParaRPr lang="en-US" sz="2800" noProof="0" dirty="0"/>
          </a:p>
        </p:txBody>
      </p:sp>
      <p:sp>
        <p:nvSpPr>
          <p:cNvPr id="38" name="Slide Number Placeholder 37" hidden="1">
            <a:extLst>
              <a:ext uri="{FF2B5EF4-FFF2-40B4-BE49-F238E27FC236}">
                <a16:creationId xmlns:a16="http://schemas.microsoft.com/office/drawing/2014/main" id="{FB8C2F46-6F7F-433F-82F4-E8079F414C5A}"/>
              </a:ext>
            </a:extLst>
          </p:cNvPr>
          <p:cNvSpPr>
            <a:spLocks noGrp="1"/>
          </p:cNvSpPr>
          <p:nvPr>
            <p:ph type="sldNum" sz="quarter" idx="4294967295"/>
          </p:nvPr>
        </p:nvSpPr>
        <p:spPr>
          <a:xfrm>
            <a:off x="8610600" y="6356350"/>
            <a:ext cx="2743200" cy="365125"/>
          </a:xfrm>
        </p:spPr>
        <p:txBody>
          <a:bodyPr/>
          <a:lstStyle/>
          <a:p>
            <a:pPr>
              <a:spcAft>
                <a:spcPts val="600"/>
              </a:spcAft>
            </a:pPr>
            <a:fld id="{A402E4C0-AD5E-4E8C-9F21-7CCE474BDCEB}" type="slidenum">
              <a:rPr lang="en-US" smtClean="0"/>
              <a:pPr>
                <a:spcAft>
                  <a:spcPts val="600"/>
                </a:spcAft>
              </a:pPr>
              <a:t>8</a:t>
            </a:fld>
            <a:endParaRPr lang="en-US"/>
          </a:p>
        </p:txBody>
      </p:sp>
      <p:pic>
        <p:nvPicPr>
          <p:cNvPr id="3" name="Picture 2" descr="A screen shot of a computer&#10;&#10;Description automatically generated">
            <a:extLst>
              <a:ext uri="{FF2B5EF4-FFF2-40B4-BE49-F238E27FC236}">
                <a16:creationId xmlns:a16="http://schemas.microsoft.com/office/drawing/2014/main" id="{65AC5E3A-01E4-C025-2CC2-8D653E705A36}"/>
              </a:ext>
            </a:extLst>
          </p:cNvPr>
          <p:cNvPicPr>
            <a:picLocks noChangeAspect="1"/>
          </p:cNvPicPr>
          <p:nvPr/>
        </p:nvPicPr>
        <p:blipFill>
          <a:blip r:embed="rId2"/>
          <a:stretch>
            <a:fillRect/>
          </a:stretch>
        </p:blipFill>
        <p:spPr>
          <a:xfrm>
            <a:off x="225665" y="655170"/>
            <a:ext cx="6688476" cy="2362741"/>
          </a:xfrm>
          <a:prstGeom prst="rect">
            <a:avLst/>
          </a:prstGeom>
        </p:spPr>
      </p:pic>
      <p:pic>
        <p:nvPicPr>
          <p:cNvPr id="6" name="Picture 5" descr="A pie chart with numbers and text&#10;&#10;Description automatically generated">
            <a:extLst>
              <a:ext uri="{FF2B5EF4-FFF2-40B4-BE49-F238E27FC236}">
                <a16:creationId xmlns:a16="http://schemas.microsoft.com/office/drawing/2014/main" id="{854B6F7A-AE71-C432-26E2-9837C91A6D3E}"/>
              </a:ext>
            </a:extLst>
          </p:cNvPr>
          <p:cNvPicPr>
            <a:picLocks noChangeAspect="1"/>
          </p:cNvPicPr>
          <p:nvPr/>
        </p:nvPicPr>
        <p:blipFill>
          <a:blip r:embed="rId3"/>
          <a:stretch>
            <a:fillRect/>
          </a:stretch>
        </p:blipFill>
        <p:spPr>
          <a:xfrm>
            <a:off x="225665" y="3017911"/>
            <a:ext cx="6688476" cy="3667918"/>
          </a:xfrm>
          <a:prstGeom prst="rect">
            <a:avLst/>
          </a:prstGeom>
        </p:spPr>
      </p:pic>
    </p:spTree>
    <p:extLst>
      <p:ext uri="{BB962C8B-B14F-4D97-AF65-F5344CB8AC3E}">
        <p14:creationId xmlns:p14="http://schemas.microsoft.com/office/powerpoint/2010/main" val="3313535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32">
            <a:extLst>
              <a:ext uri="{FF2B5EF4-FFF2-40B4-BE49-F238E27FC236}">
                <a16:creationId xmlns:a16="http://schemas.microsoft.com/office/drawing/2014/main" id="{6408E2D6-75F9-4B6D-83C6-E5C1D0785788}"/>
              </a:ext>
            </a:extLst>
          </p:cNvPr>
          <p:cNvSpPr>
            <a:spLocks noGrp="1"/>
          </p:cNvSpPr>
          <p:nvPr>
            <p:ph type="body" sz="quarter" idx="15"/>
          </p:nvPr>
        </p:nvSpPr>
        <p:spPr>
          <a:xfrm>
            <a:off x="7640442" y="819756"/>
            <a:ext cx="4298130" cy="5911555"/>
          </a:xfrm>
        </p:spPr>
        <p:txBody>
          <a:bodyPr>
            <a:normAutofit fontScale="92500" lnSpcReduction="20000"/>
          </a:bodyPr>
          <a:lstStyle/>
          <a:p>
            <a:pPr marL="342900" indent="-342900">
              <a:buFont typeface="Wingdings" panose="05000000000000000000" pitchFamily="2" charset="2"/>
              <a:buChar char="ü"/>
            </a:pPr>
            <a:r>
              <a:rPr lang="en-US" sz="2200" dirty="0">
                <a:solidFill>
                  <a:schemeClr val="bg1"/>
                </a:solidFill>
              </a:rPr>
              <a:t>South Korea, Russia &amp; Brazil:</a:t>
            </a:r>
          </a:p>
          <a:p>
            <a:pPr marL="342900" indent="-342900">
              <a:buFont typeface="Wingdings" panose="05000000000000000000" pitchFamily="2" charset="2"/>
              <a:buChar char="ü"/>
            </a:pPr>
            <a:r>
              <a:rPr lang="en-US" sz="2200" dirty="0">
                <a:solidFill>
                  <a:schemeClr val="bg1"/>
                </a:solidFill>
              </a:rPr>
              <a:t>‘BLACKPINK- Pink Venom’</a:t>
            </a:r>
          </a:p>
          <a:p>
            <a:pPr marL="342900" indent="-342900">
              <a:buFont typeface="Wingdings" panose="05000000000000000000" pitchFamily="2" charset="2"/>
              <a:buChar char="ü"/>
            </a:pPr>
            <a:r>
              <a:rPr lang="en-US" sz="2200" dirty="0">
                <a:solidFill>
                  <a:schemeClr val="bg1"/>
                </a:solidFill>
              </a:rPr>
              <a:t>Canada &amp; India:</a:t>
            </a:r>
          </a:p>
          <a:p>
            <a:pPr marL="342900" indent="-342900">
              <a:buFont typeface="Wingdings" panose="05000000000000000000" pitchFamily="2" charset="2"/>
              <a:buChar char="ü"/>
            </a:pPr>
            <a:r>
              <a:rPr lang="en-US" sz="2200" dirty="0">
                <a:solidFill>
                  <a:schemeClr val="bg1"/>
                </a:solidFill>
              </a:rPr>
              <a:t>‘BTS- Dynamite Official MV’</a:t>
            </a:r>
          </a:p>
          <a:p>
            <a:pPr marL="342900" indent="-342900">
              <a:buFont typeface="Wingdings" panose="05000000000000000000" pitchFamily="2" charset="2"/>
              <a:buChar char="ü"/>
            </a:pPr>
            <a:r>
              <a:rPr lang="en-US" sz="2200" dirty="0">
                <a:solidFill>
                  <a:schemeClr val="bg1"/>
                </a:solidFill>
              </a:rPr>
              <a:t>USA: ‘Turn into Orbeez #Shorts’</a:t>
            </a:r>
          </a:p>
          <a:p>
            <a:pPr marL="342900" indent="-342900">
              <a:buFont typeface="Wingdings" panose="05000000000000000000" pitchFamily="2" charset="2"/>
              <a:buChar char="ü"/>
            </a:pPr>
            <a:r>
              <a:rPr lang="en-US" sz="2200" dirty="0">
                <a:solidFill>
                  <a:schemeClr val="bg1"/>
                </a:solidFill>
              </a:rPr>
              <a:t>Japan: ‘BTS- Butter Official MV’</a:t>
            </a:r>
          </a:p>
          <a:p>
            <a:pPr marL="342900" indent="-342900">
              <a:buFont typeface="Wingdings" panose="05000000000000000000" pitchFamily="2" charset="2"/>
              <a:buChar char="ü"/>
            </a:pPr>
            <a:r>
              <a:rPr lang="en-US" sz="2200" dirty="0">
                <a:solidFill>
                  <a:schemeClr val="bg1"/>
                </a:solidFill>
              </a:rPr>
              <a:t>Showing the fact that, in the last few years viewers’ preferences have changed predominantly. </a:t>
            </a:r>
          </a:p>
          <a:p>
            <a:pPr marL="342900" indent="-342900">
              <a:buFont typeface="Wingdings" panose="05000000000000000000" pitchFamily="2" charset="2"/>
              <a:buChar char="ü"/>
            </a:pPr>
            <a:r>
              <a:rPr lang="en-US" sz="2200" dirty="0">
                <a:solidFill>
                  <a:schemeClr val="bg1"/>
                </a:solidFill>
              </a:rPr>
              <a:t>Choices are not limited to their own geographical level but extended globally irrespective of the origin of videos.</a:t>
            </a:r>
          </a:p>
          <a:p>
            <a:pPr marL="342900" indent="-342900">
              <a:buFont typeface="Wingdings" panose="05000000000000000000" pitchFamily="2" charset="2"/>
              <a:buChar char="ü"/>
            </a:pPr>
            <a:r>
              <a:rPr lang="en-US" sz="2200" dirty="0">
                <a:solidFill>
                  <a:schemeClr val="bg1"/>
                </a:solidFill>
              </a:rPr>
              <a:t> The world is now more connected in terms of entertainment, likes, and dislikes and language is not coming out as a barrier.</a:t>
            </a:r>
          </a:p>
          <a:p>
            <a:pPr marL="171450" indent="-171450">
              <a:buFont typeface="Arial" panose="020B0604020202020204" pitchFamily="34" charset="0"/>
              <a:buChar char="•"/>
            </a:pPr>
            <a:endParaRPr lang="en-US" sz="1800" dirty="0">
              <a:solidFill>
                <a:schemeClr val="bg1"/>
              </a:solidFill>
            </a:endParaRPr>
          </a:p>
        </p:txBody>
      </p:sp>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82194" y="136525"/>
            <a:ext cx="11856378" cy="659992"/>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sz="2800" b="1" dirty="0">
                <a:effectLst/>
                <a:latin typeface="Calibri" panose="020F0502020204030204" pitchFamily="34" charset="0"/>
                <a:ea typeface="Calibri" panose="020F0502020204030204" pitchFamily="34" charset="0"/>
                <a:cs typeface="Times New Roman" panose="02020603050405020304" pitchFamily="18" charset="0"/>
              </a:rPr>
              <a:t>Trending Video </a:t>
            </a:r>
            <a:r>
              <a:rPr lang="en-US" sz="2800" b="1" dirty="0">
                <a:latin typeface="Calibri" panose="020F0502020204030204" pitchFamily="34" charset="0"/>
                <a:ea typeface="Calibri" panose="020F0502020204030204" pitchFamily="34" charset="0"/>
                <a:cs typeface="Times New Roman" panose="02020603050405020304" pitchFamily="18" charset="0"/>
              </a:rPr>
              <a:t>of</a:t>
            </a:r>
            <a:r>
              <a:rPr lang="en-US" sz="2800" b="1" dirty="0">
                <a:effectLst/>
                <a:latin typeface="Calibri" panose="020F0502020204030204" pitchFamily="34" charset="0"/>
                <a:ea typeface="Calibri" panose="020F0502020204030204" pitchFamily="34" charset="0"/>
                <a:cs typeface="Times New Roman" panose="02020603050405020304" pitchFamily="18" charset="0"/>
              </a:rPr>
              <a:t> Each country</a:t>
            </a:r>
            <a:endParaRPr lang="en-US" sz="2800" noProof="0" dirty="0"/>
          </a:p>
        </p:txBody>
      </p:sp>
      <p:sp>
        <p:nvSpPr>
          <p:cNvPr id="38" name="Slide Number Placeholder 37" hidden="1">
            <a:extLst>
              <a:ext uri="{FF2B5EF4-FFF2-40B4-BE49-F238E27FC236}">
                <a16:creationId xmlns:a16="http://schemas.microsoft.com/office/drawing/2014/main" id="{FB8C2F46-6F7F-433F-82F4-E8079F414C5A}"/>
              </a:ext>
            </a:extLst>
          </p:cNvPr>
          <p:cNvSpPr>
            <a:spLocks noGrp="1"/>
          </p:cNvSpPr>
          <p:nvPr>
            <p:ph type="sldNum" sz="quarter" idx="4294967295"/>
          </p:nvPr>
        </p:nvSpPr>
        <p:spPr>
          <a:xfrm>
            <a:off x="8610600" y="6356350"/>
            <a:ext cx="2743200" cy="365125"/>
          </a:xfrm>
        </p:spPr>
        <p:txBody>
          <a:bodyPr/>
          <a:lstStyle/>
          <a:p>
            <a:pPr>
              <a:spcAft>
                <a:spcPts val="600"/>
              </a:spcAft>
            </a:pPr>
            <a:fld id="{A402E4C0-AD5E-4E8C-9F21-7CCE474BDCEB}" type="slidenum">
              <a:rPr lang="en-US" smtClean="0"/>
              <a:pPr>
                <a:spcAft>
                  <a:spcPts val="600"/>
                </a:spcAft>
              </a:pPr>
              <a:t>9</a:t>
            </a:fld>
            <a:endParaRPr lang="en-US"/>
          </a:p>
        </p:txBody>
      </p:sp>
      <p:pic>
        <p:nvPicPr>
          <p:cNvPr id="4" name="Picture 3" descr="A map of the world with different colored countries/regions&#10;&#10;Description automatically generated">
            <a:extLst>
              <a:ext uri="{FF2B5EF4-FFF2-40B4-BE49-F238E27FC236}">
                <a16:creationId xmlns:a16="http://schemas.microsoft.com/office/drawing/2014/main" id="{340BFC28-3786-7096-28C7-44E5A093810A}"/>
              </a:ext>
            </a:extLst>
          </p:cNvPr>
          <p:cNvPicPr>
            <a:picLocks noChangeAspect="1"/>
          </p:cNvPicPr>
          <p:nvPr/>
        </p:nvPicPr>
        <p:blipFill>
          <a:blip r:embed="rId2"/>
          <a:stretch>
            <a:fillRect/>
          </a:stretch>
        </p:blipFill>
        <p:spPr>
          <a:xfrm>
            <a:off x="82194" y="796517"/>
            <a:ext cx="7489860" cy="5973638"/>
          </a:xfrm>
          <a:prstGeom prst="rect">
            <a:avLst/>
          </a:prstGeom>
        </p:spPr>
      </p:pic>
    </p:spTree>
    <p:extLst>
      <p:ext uri="{BB962C8B-B14F-4D97-AF65-F5344CB8AC3E}">
        <p14:creationId xmlns:p14="http://schemas.microsoft.com/office/powerpoint/2010/main" val="334522958"/>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66D2D45-3944-4D77-9142-02FD272EF319}">
  <ds:schemaRefs>
    <ds:schemaRef ds:uri="http://schemas.microsoft.com/sharepoint/v3/contenttype/forms"/>
  </ds:schemaRefs>
</ds:datastoreItem>
</file>

<file path=customXml/itemProps2.xml><?xml version="1.0" encoding="utf-8"?>
<ds:datastoreItem xmlns:ds="http://schemas.openxmlformats.org/officeDocument/2006/customXml" ds:itemID="{0C08EBEC-4760-45C2-B3A3-10A1EA3389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58F013-9E4A-4975-A97B-33FEBC5FEE8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969</Words>
  <Application>Microsoft Office PowerPoint</Application>
  <PresentationFormat>Widescreen</PresentationFormat>
  <Paragraphs>127</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Bierstadt</vt:lpstr>
      <vt:lpstr>Calibri</vt:lpstr>
      <vt:lpstr>Courier New</vt:lpstr>
      <vt:lpstr>Posterama</vt:lpstr>
      <vt:lpstr>Posterama Bold</vt:lpstr>
      <vt:lpstr>Wingdings</vt:lpstr>
      <vt:lpstr>Office Theme</vt:lpstr>
      <vt:lpstr>YouTube Trending VIDEOS DATASET ANALYSIS</vt:lpstr>
      <vt:lpstr>AGENDA</vt:lpstr>
      <vt:lpstr>INTRODUCTION</vt:lpstr>
      <vt:lpstr>DATA SET DETAILS</vt:lpstr>
      <vt:lpstr>Hadoop Cluster Specification</vt:lpstr>
      <vt:lpstr>Project workflow</vt:lpstr>
      <vt:lpstr>ANALYSIS &amp; VISULAIZATION</vt:lpstr>
      <vt:lpstr>Top-10 Trending Videos Worldwide</vt:lpstr>
      <vt:lpstr>Trending Video of Each country</vt:lpstr>
      <vt:lpstr>Top-20 MOST VIEWED channels IN the USA</vt:lpstr>
      <vt:lpstr>Top VIEWED channels IN the USA YEAR WISE</vt:lpstr>
      <vt:lpstr>Most SEARCHEd words AS Video Tags IN INDIA </vt:lpstr>
      <vt:lpstr>Most watched Category of Videos in each country Year WISE(2020-2023)</vt:lpstr>
      <vt:lpstr>Category year wise analysis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2021-08-17T04:23:05Z</dcterms:created>
  <dcterms:modified xsi:type="dcterms:W3CDTF">2023-12-13T22:49:14Z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